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7"/>
  </p:notesMasterIdLst>
  <p:sldIdLst>
    <p:sldId id="256" r:id="rId5"/>
    <p:sldId id="277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73" r:id="rId14"/>
    <p:sldId id="264" r:id="rId15"/>
    <p:sldId id="266" r:id="rId16"/>
    <p:sldId id="268" r:id="rId17"/>
    <p:sldId id="267" r:id="rId18"/>
    <p:sldId id="272" r:id="rId19"/>
    <p:sldId id="276" r:id="rId20"/>
    <p:sldId id="274" r:id="rId21"/>
    <p:sldId id="265" r:id="rId22"/>
    <p:sldId id="269" r:id="rId23"/>
    <p:sldId id="275" r:id="rId24"/>
    <p:sldId id="270" r:id="rId25"/>
    <p:sldId id="271" r:id="rId26"/>
  </p:sldIdLst>
  <p:sldSz cx="12192000" cy="6858000"/>
  <p:notesSz cx="6858000" cy="19526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B7A0C-B192-611E-A74C-CE7FEB3EF5CD}" v="137" dt="2020-05-02T20:45:48.809"/>
    <p1510:client id="{380F1E28-4639-4EE0-8C6F-CA47DABDDD19}" v="3048" dt="2020-05-02T20:47:47.727"/>
    <p1510:client id="{AB37CD69-4A1F-9158-66A7-DDD20639BDE4}" v="4873" dt="2020-05-02T09:14:12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1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svg"/><Relationship Id="rId1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4.svg"/><Relationship Id="rId1" Type="http://schemas.openxmlformats.org/officeDocument/2006/relationships/image" Target="../media/image31.png"/><Relationship Id="rId6" Type="http://schemas.openxmlformats.org/officeDocument/2006/relationships/image" Target="../media/image28.sv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A2F4C-F4CB-49BE-A18F-50DAE41355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540D79-1630-4488-97AE-9E172A54FF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HAND DETECTION</a:t>
          </a:r>
          <a:r>
            <a:rPr lang="en-US" sz="1600">
              <a:latin typeface="Georgia Pro" panose="02040603050505030304"/>
            </a:rPr>
            <a:t>  </a:t>
          </a:r>
          <a:endParaRPr lang="en-US" sz="1600" b="0" i="0" u="none" strike="noStrike" cap="none" baseline="0" noProof="0">
            <a:solidFill>
              <a:srgbClr val="010000"/>
            </a:solidFill>
            <a:latin typeface="Georgia Pro" panose="02040603050505030304"/>
          </a:endParaRPr>
        </a:p>
        <a:p>
          <a:pPr>
            <a:lnSpc>
              <a:spcPct val="100000"/>
            </a:lnSpc>
          </a:pPr>
          <a:r>
            <a:rPr lang="en-US" sz="1600"/>
            <a:t>Capability to detect a hand of a user to process the gesture</a:t>
          </a:r>
        </a:p>
      </dgm:t>
    </dgm:pt>
    <dgm:pt modelId="{2F830E33-1485-4494-98DB-93B1DEAC0563}" type="parTrans" cxnId="{0A500EE9-A0D1-45A4-9CB6-5913477DDC20}">
      <dgm:prSet/>
      <dgm:spPr/>
      <dgm:t>
        <a:bodyPr/>
        <a:lstStyle/>
        <a:p>
          <a:endParaRPr lang="en-US"/>
        </a:p>
      </dgm:t>
    </dgm:pt>
    <dgm:pt modelId="{2D6311AD-7645-4C3C-82E2-3ABC27CFBF3B}" type="sibTrans" cxnId="{0A500EE9-A0D1-45A4-9CB6-5913477DDC20}">
      <dgm:prSet phldrT="01"/>
      <dgm:spPr/>
      <dgm:t>
        <a:bodyPr/>
        <a:lstStyle/>
        <a:p>
          <a:endParaRPr lang="en-US"/>
        </a:p>
      </dgm:t>
    </dgm:pt>
    <dgm:pt modelId="{705EF1CC-64B8-479A-9D0C-61F4EA25EF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FINGER DETECTION</a:t>
          </a:r>
          <a:r>
            <a:rPr lang="en-US" sz="1600">
              <a:latin typeface="Georgia Pro" panose="02040603050505030304"/>
            </a:rPr>
            <a:t> </a:t>
          </a:r>
          <a:endParaRPr lang="en-US" sz="1600"/>
        </a:p>
        <a:p>
          <a:pPr>
            <a:lnSpc>
              <a:spcPct val="100000"/>
            </a:lnSpc>
          </a:pPr>
          <a:r>
            <a:rPr lang="en-US" sz="1600"/>
            <a:t>Capability to detect the number of fingers as indicated by the user</a:t>
          </a:r>
        </a:p>
      </dgm:t>
    </dgm:pt>
    <dgm:pt modelId="{9C1472DF-5933-458F-92C6-4486FCC8DD2A}" type="parTrans" cxnId="{7502C44A-94B3-4072-BD53-7A6B20B1D8E0}">
      <dgm:prSet/>
      <dgm:spPr/>
      <dgm:t>
        <a:bodyPr/>
        <a:lstStyle/>
        <a:p>
          <a:endParaRPr lang="en-US"/>
        </a:p>
      </dgm:t>
    </dgm:pt>
    <dgm:pt modelId="{CB0241DD-8BE5-4F2B-8681-E87E0AF69936}" type="sibTrans" cxnId="{7502C44A-94B3-4072-BD53-7A6B20B1D8E0}">
      <dgm:prSet phldrT="02"/>
      <dgm:spPr/>
      <dgm:t>
        <a:bodyPr/>
        <a:lstStyle/>
        <a:p>
          <a:endParaRPr lang="en-US"/>
        </a:p>
      </dgm:t>
    </dgm:pt>
    <dgm:pt modelId="{A96E7EB6-7007-4E3F-9BB0-0DA133A439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Georgia Pro" panose="02040603050505030304"/>
            </a:rPr>
            <a:t> </a:t>
          </a:r>
          <a:r>
            <a:rPr lang="en-US" sz="1600"/>
            <a:t>UI</a:t>
          </a:r>
          <a:r>
            <a:rPr lang="en-US" sz="1600">
              <a:latin typeface="Georgia Pro" panose="02040603050505030304"/>
            </a:rPr>
            <a:t>          </a:t>
          </a:r>
          <a:endParaRPr lang="en-US" sz="1600"/>
        </a:p>
        <a:p>
          <a:pPr>
            <a:lnSpc>
              <a:spcPct val="100000"/>
            </a:lnSpc>
          </a:pPr>
          <a:r>
            <a:rPr lang="en-US" sz="1600">
              <a:latin typeface="Georgia Pro" panose="02040603050505030304"/>
            </a:rPr>
            <a:t> </a:t>
          </a:r>
          <a:r>
            <a:rPr lang="en-US" sz="1600"/>
            <a:t>A display on the screen for the user interface.</a:t>
          </a:r>
        </a:p>
      </dgm:t>
    </dgm:pt>
    <dgm:pt modelId="{982E5D3D-A566-45AD-8497-2394CB82F1A5}" type="parTrans" cxnId="{C4F791B6-AA46-4F26-BFA3-FB9CF1550650}">
      <dgm:prSet/>
      <dgm:spPr/>
      <dgm:t>
        <a:bodyPr/>
        <a:lstStyle/>
        <a:p>
          <a:endParaRPr lang="en-US"/>
        </a:p>
      </dgm:t>
    </dgm:pt>
    <dgm:pt modelId="{CD2BD5E8-0C89-440A-8AB9-1ED3EDB9210A}" type="sibTrans" cxnId="{C4F791B6-AA46-4F26-BFA3-FB9CF1550650}">
      <dgm:prSet phldrT="03"/>
      <dgm:spPr/>
      <dgm:t>
        <a:bodyPr/>
        <a:lstStyle/>
        <a:p>
          <a:endParaRPr lang="en-US"/>
        </a:p>
      </dgm:t>
    </dgm:pt>
    <dgm:pt modelId="{040C78E0-C420-4976-A9F4-74DE810E2397}" type="pres">
      <dgm:prSet presAssocID="{76AA2F4C-F4CB-49BE-A18F-50DAE413558B}" presName="root" presStyleCnt="0">
        <dgm:presLayoutVars>
          <dgm:dir/>
          <dgm:resizeHandles val="exact"/>
        </dgm:presLayoutVars>
      </dgm:prSet>
      <dgm:spPr/>
    </dgm:pt>
    <dgm:pt modelId="{0F953219-7978-4E19-A353-04D207E1B65D}" type="pres">
      <dgm:prSet presAssocID="{C1540D79-1630-4488-97AE-9E172A54FF93}" presName="compNode" presStyleCnt="0"/>
      <dgm:spPr/>
    </dgm:pt>
    <dgm:pt modelId="{EAD49679-84D4-4C49-A8BE-06A7ACECD842}" type="pres">
      <dgm:prSet presAssocID="{C1540D79-1630-4488-97AE-9E172A54FF93}" presName="bgRect" presStyleLbl="bgShp" presStyleIdx="0" presStyleCnt="3"/>
      <dgm:spPr/>
    </dgm:pt>
    <dgm:pt modelId="{5EA966D9-5F18-47A0-A2DE-F35AE9FE7998}" type="pres">
      <dgm:prSet presAssocID="{C1540D79-1630-4488-97AE-9E172A54FF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C4537CD5-0CA9-41A6-A5DE-4611620C505D}" type="pres">
      <dgm:prSet presAssocID="{C1540D79-1630-4488-97AE-9E172A54FF93}" presName="spaceRect" presStyleCnt="0"/>
      <dgm:spPr/>
    </dgm:pt>
    <dgm:pt modelId="{D77FC299-B8F5-4BA9-BB34-604319453A26}" type="pres">
      <dgm:prSet presAssocID="{C1540D79-1630-4488-97AE-9E172A54FF93}" presName="parTx" presStyleLbl="revTx" presStyleIdx="0" presStyleCnt="3">
        <dgm:presLayoutVars>
          <dgm:chMax val="0"/>
          <dgm:chPref val="0"/>
        </dgm:presLayoutVars>
      </dgm:prSet>
      <dgm:spPr/>
    </dgm:pt>
    <dgm:pt modelId="{2EF9EBAB-0FA2-4F5C-AA82-2CBE8D219983}" type="pres">
      <dgm:prSet presAssocID="{2D6311AD-7645-4C3C-82E2-3ABC27CFBF3B}" presName="sibTrans" presStyleCnt="0"/>
      <dgm:spPr/>
    </dgm:pt>
    <dgm:pt modelId="{563D1554-F6C1-4577-9664-1030BAC368E3}" type="pres">
      <dgm:prSet presAssocID="{705EF1CC-64B8-479A-9D0C-61F4EA25EF09}" presName="compNode" presStyleCnt="0"/>
      <dgm:spPr/>
    </dgm:pt>
    <dgm:pt modelId="{8E474317-55A1-4CF9-A727-FFDB71C0E70E}" type="pres">
      <dgm:prSet presAssocID="{705EF1CC-64B8-479A-9D0C-61F4EA25EF09}" presName="bgRect" presStyleLbl="bgShp" presStyleIdx="1" presStyleCnt="3"/>
      <dgm:spPr/>
    </dgm:pt>
    <dgm:pt modelId="{9E00D55B-BE1E-4CCC-B1CB-D9CCBDF806CF}" type="pres">
      <dgm:prSet presAssocID="{705EF1CC-64B8-479A-9D0C-61F4EA25EF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ch Zoom Out"/>
        </a:ext>
      </dgm:extLst>
    </dgm:pt>
    <dgm:pt modelId="{E58AC53D-A173-4D74-9015-F34811023C13}" type="pres">
      <dgm:prSet presAssocID="{705EF1CC-64B8-479A-9D0C-61F4EA25EF09}" presName="spaceRect" presStyleCnt="0"/>
      <dgm:spPr/>
    </dgm:pt>
    <dgm:pt modelId="{1B53931E-6A27-4ADB-AC04-B7D46612DE23}" type="pres">
      <dgm:prSet presAssocID="{705EF1CC-64B8-479A-9D0C-61F4EA25EF09}" presName="parTx" presStyleLbl="revTx" presStyleIdx="1" presStyleCnt="3">
        <dgm:presLayoutVars>
          <dgm:chMax val="0"/>
          <dgm:chPref val="0"/>
        </dgm:presLayoutVars>
      </dgm:prSet>
      <dgm:spPr/>
    </dgm:pt>
    <dgm:pt modelId="{7D9B90F2-59CA-406B-B706-A99E9A922644}" type="pres">
      <dgm:prSet presAssocID="{CB0241DD-8BE5-4F2B-8681-E87E0AF69936}" presName="sibTrans" presStyleCnt="0"/>
      <dgm:spPr/>
    </dgm:pt>
    <dgm:pt modelId="{01959370-96C7-4271-A83E-72C8A80C3F9D}" type="pres">
      <dgm:prSet presAssocID="{A96E7EB6-7007-4E3F-9BB0-0DA133A439BB}" presName="compNode" presStyleCnt="0"/>
      <dgm:spPr/>
    </dgm:pt>
    <dgm:pt modelId="{00A4D38F-BA6A-455E-A1F3-1D903C7FD68B}" type="pres">
      <dgm:prSet presAssocID="{A96E7EB6-7007-4E3F-9BB0-0DA133A439BB}" presName="bgRect" presStyleLbl="bgShp" presStyleIdx="2" presStyleCnt="3" custLinFactNeighborX="14445" custLinFactNeighborY="60755"/>
      <dgm:spPr/>
    </dgm:pt>
    <dgm:pt modelId="{11D1CC07-B5F9-43CA-A368-889C490C699C}" type="pres">
      <dgm:prSet presAssocID="{A96E7EB6-7007-4E3F-9BB0-0DA133A439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A955466E-4E81-4D08-8A9C-6CD083B86770}" type="pres">
      <dgm:prSet presAssocID="{A96E7EB6-7007-4E3F-9BB0-0DA133A439BB}" presName="spaceRect" presStyleCnt="0"/>
      <dgm:spPr/>
    </dgm:pt>
    <dgm:pt modelId="{82F747C4-FE42-4CD5-B2B1-FD4790A130F8}" type="pres">
      <dgm:prSet presAssocID="{A96E7EB6-7007-4E3F-9BB0-0DA133A439B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502C44A-94B3-4072-BD53-7A6B20B1D8E0}" srcId="{76AA2F4C-F4CB-49BE-A18F-50DAE413558B}" destId="{705EF1CC-64B8-479A-9D0C-61F4EA25EF09}" srcOrd="1" destOrd="0" parTransId="{9C1472DF-5933-458F-92C6-4486FCC8DD2A}" sibTransId="{CB0241DD-8BE5-4F2B-8681-E87E0AF69936}"/>
    <dgm:cxn modelId="{70309E90-20FD-4B2D-ACF4-8FBA8FA2F064}" type="presOf" srcId="{705EF1CC-64B8-479A-9D0C-61F4EA25EF09}" destId="{1B53931E-6A27-4ADB-AC04-B7D46612DE23}" srcOrd="0" destOrd="0" presId="urn:microsoft.com/office/officeart/2018/2/layout/IconVerticalSolidList"/>
    <dgm:cxn modelId="{3C0C19B0-645E-4CA2-B58A-62EC515470AA}" type="presOf" srcId="{A96E7EB6-7007-4E3F-9BB0-0DA133A439BB}" destId="{82F747C4-FE42-4CD5-B2B1-FD4790A130F8}" srcOrd="0" destOrd="0" presId="urn:microsoft.com/office/officeart/2018/2/layout/IconVerticalSolidList"/>
    <dgm:cxn modelId="{E7C220B1-8D2C-43B3-8077-AE7A6789EF57}" type="presOf" srcId="{76AA2F4C-F4CB-49BE-A18F-50DAE413558B}" destId="{040C78E0-C420-4976-A9F4-74DE810E2397}" srcOrd="0" destOrd="0" presId="urn:microsoft.com/office/officeart/2018/2/layout/IconVerticalSolidList"/>
    <dgm:cxn modelId="{C4F791B6-AA46-4F26-BFA3-FB9CF1550650}" srcId="{76AA2F4C-F4CB-49BE-A18F-50DAE413558B}" destId="{A96E7EB6-7007-4E3F-9BB0-0DA133A439BB}" srcOrd="2" destOrd="0" parTransId="{982E5D3D-A566-45AD-8497-2394CB82F1A5}" sibTransId="{CD2BD5E8-0C89-440A-8AB9-1ED3EDB9210A}"/>
    <dgm:cxn modelId="{0A500EE9-A0D1-45A4-9CB6-5913477DDC20}" srcId="{76AA2F4C-F4CB-49BE-A18F-50DAE413558B}" destId="{C1540D79-1630-4488-97AE-9E172A54FF93}" srcOrd="0" destOrd="0" parTransId="{2F830E33-1485-4494-98DB-93B1DEAC0563}" sibTransId="{2D6311AD-7645-4C3C-82E2-3ABC27CFBF3B}"/>
    <dgm:cxn modelId="{67EA8CF1-25CC-45B4-85F0-05401DAAC079}" type="presOf" srcId="{C1540D79-1630-4488-97AE-9E172A54FF93}" destId="{D77FC299-B8F5-4BA9-BB34-604319453A26}" srcOrd="0" destOrd="0" presId="urn:microsoft.com/office/officeart/2018/2/layout/IconVerticalSolidList"/>
    <dgm:cxn modelId="{3C2DBC4A-247E-4C5C-AF4F-CF5EF630BED7}" type="presParOf" srcId="{040C78E0-C420-4976-A9F4-74DE810E2397}" destId="{0F953219-7978-4E19-A353-04D207E1B65D}" srcOrd="0" destOrd="0" presId="urn:microsoft.com/office/officeart/2018/2/layout/IconVerticalSolidList"/>
    <dgm:cxn modelId="{7ED19E50-60E1-44F8-8831-FE2F392C51A4}" type="presParOf" srcId="{0F953219-7978-4E19-A353-04D207E1B65D}" destId="{EAD49679-84D4-4C49-A8BE-06A7ACECD842}" srcOrd="0" destOrd="0" presId="urn:microsoft.com/office/officeart/2018/2/layout/IconVerticalSolidList"/>
    <dgm:cxn modelId="{33A043F7-820E-4DBF-B0DA-6DCEAF4EACF2}" type="presParOf" srcId="{0F953219-7978-4E19-A353-04D207E1B65D}" destId="{5EA966D9-5F18-47A0-A2DE-F35AE9FE7998}" srcOrd="1" destOrd="0" presId="urn:microsoft.com/office/officeart/2018/2/layout/IconVerticalSolidList"/>
    <dgm:cxn modelId="{6DE5C867-0F8C-4F4E-A98B-0C5BACBC9CB3}" type="presParOf" srcId="{0F953219-7978-4E19-A353-04D207E1B65D}" destId="{C4537CD5-0CA9-41A6-A5DE-4611620C505D}" srcOrd="2" destOrd="0" presId="urn:microsoft.com/office/officeart/2018/2/layout/IconVerticalSolidList"/>
    <dgm:cxn modelId="{C5B1531B-FA3D-42E7-A742-6B0DAADAD4B8}" type="presParOf" srcId="{0F953219-7978-4E19-A353-04D207E1B65D}" destId="{D77FC299-B8F5-4BA9-BB34-604319453A26}" srcOrd="3" destOrd="0" presId="urn:microsoft.com/office/officeart/2018/2/layout/IconVerticalSolidList"/>
    <dgm:cxn modelId="{D25A7C07-EFC0-4B7D-A7C5-3A02FA1B3D3E}" type="presParOf" srcId="{040C78E0-C420-4976-A9F4-74DE810E2397}" destId="{2EF9EBAB-0FA2-4F5C-AA82-2CBE8D219983}" srcOrd="1" destOrd="0" presId="urn:microsoft.com/office/officeart/2018/2/layout/IconVerticalSolidList"/>
    <dgm:cxn modelId="{94E006A5-3579-480D-93D6-C9CC9798A6EB}" type="presParOf" srcId="{040C78E0-C420-4976-A9F4-74DE810E2397}" destId="{563D1554-F6C1-4577-9664-1030BAC368E3}" srcOrd="2" destOrd="0" presId="urn:microsoft.com/office/officeart/2018/2/layout/IconVerticalSolidList"/>
    <dgm:cxn modelId="{35929D3F-ACFF-40CD-832B-B7E258D1D4CD}" type="presParOf" srcId="{563D1554-F6C1-4577-9664-1030BAC368E3}" destId="{8E474317-55A1-4CF9-A727-FFDB71C0E70E}" srcOrd="0" destOrd="0" presId="urn:microsoft.com/office/officeart/2018/2/layout/IconVerticalSolidList"/>
    <dgm:cxn modelId="{8B6673FA-5BE3-4A8A-9277-B1507B919738}" type="presParOf" srcId="{563D1554-F6C1-4577-9664-1030BAC368E3}" destId="{9E00D55B-BE1E-4CCC-B1CB-D9CCBDF806CF}" srcOrd="1" destOrd="0" presId="urn:microsoft.com/office/officeart/2018/2/layout/IconVerticalSolidList"/>
    <dgm:cxn modelId="{854FE083-56F0-4A05-B1BE-136BC02BD771}" type="presParOf" srcId="{563D1554-F6C1-4577-9664-1030BAC368E3}" destId="{E58AC53D-A173-4D74-9015-F34811023C13}" srcOrd="2" destOrd="0" presId="urn:microsoft.com/office/officeart/2018/2/layout/IconVerticalSolidList"/>
    <dgm:cxn modelId="{32BAF497-306A-40D5-9B7A-951890E93660}" type="presParOf" srcId="{563D1554-F6C1-4577-9664-1030BAC368E3}" destId="{1B53931E-6A27-4ADB-AC04-B7D46612DE23}" srcOrd="3" destOrd="0" presId="urn:microsoft.com/office/officeart/2018/2/layout/IconVerticalSolidList"/>
    <dgm:cxn modelId="{6DB9160B-3A0B-4BAE-9FA2-F8C580F31B33}" type="presParOf" srcId="{040C78E0-C420-4976-A9F4-74DE810E2397}" destId="{7D9B90F2-59CA-406B-B706-A99E9A922644}" srcOrd="3" destOrd="0" presId="urn:microsoft.com/office/officeart/2018/2/layout/IconVerticalSolidList"/>
    <dgm:cxn modelId="{07CF1310-B03D-49C3-AEA3-A62620BB3C1A}" type="presParOf" srcId="{040C78E0-C420-4976-A9F4-74DE810E2397}" destId="{01959370-96C7-4271-A83E-72C8A80C3F9D}" srcOrd="4" destOrd="0" presId="urn:microsoft.com/office/officeart/2018/2/layout/IconVerticalSolidList"/>
    <dgm:cxn modelId="{C5E4A54E-7B64-498B-BD50-AA2B0D9B2A32}" type="presParOf" srcId="{01959370-96C7-4271-A83E-72C8A80C3F9D}" destId="{00A4D38F-BA6A-455E-A1F3-1D903C7FD68B}" srcOrd="0" destOrd="0" presId="urn:microsoft.com/office/officeart/2018/2/layout/IconVerticalSolidList"/>
    <dgm:cxn modelId="{979A84B2-5BE2-40DF-A678-EF6BF713FC87}" type="presParOf" srcId="{01959370-96C7-4271-A83E-72C8A80C3F9D}" destId="{11D1CC07-B5F9-43CA-A368-889C490C699C}" srcOrd="1" destOrd="0" presId="urn:microsoft.com/office/officeart/2018/2/layout/IconVerticalSolidList"/>
    <dgm:cxn modelId="{540626D9-5BBA-4455-A8FE-9AB8428F0FED}" type="presParOf" srcId="{01959370-96C7-4271-A83E-72C8A80C3F9D}" destId="{A955466E-4E81-4D08-8A9C-6CD083B86770}" srcOrd="2" destOrd="0" presId="urn:microsoft.com/office/officeart/2018/2/layout/IconVerticalSolidList"/>
    <dgm:cxn modelId="{9FCD89E2-8F78-4AD5-88F6-3F441BA302D3}" type="presParOf" srcId="{01959370-96C7-4271-A83E-72C8A80C3F9D}" destId="{82F747C4-FE42-4CD5-B2B1-FD4790A130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7742C6-B7C9-4481-8568-824B760303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A7EBDB-D3F6-46B5-A6B6-C29408088D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response time of the system should be around 1 second of the user gesturing.</a:t>
          </a:r>
        </a:p>
      </dgm:t>
    </dgm:pt>
    <dgm:pt modelId="{5E807623-C0BD-4C24-9026-960D6EA2173F}" type="parTrans" cxnId="{D65F5FE3-7D8B-4CBC-A538-A0D9613101F6}">
      <dgm:prSet/>
      <dgm:spPr/>
      <dgm:t>
        <a:bodyPr/>
        <a:lstStyle/>
        <a:p>
          <a:endParaRPr lang="en-US"/>
        </a:p>
      </dgm:t>
    </dgm:pt>
    <dgm:pt modelId="{F5CCE4C7-4172-43E5-99DF-8C83D7C92CCB}" type="sibTrans" cxnId="{D65F5FE3-7D8B-4CBC-A538-A0D9613101F6}">
      <dgm:prSet/>
      <dgm:spPr/>
      <dgm:t>
        <a:bodyPr/>
        <a:lstStyle/>
        <a:p>
          <a:endParaRPr lang="en-US"/>
        </a:p>
      </dgm:t>
    </dgm:pt>
    <dgm:pt modelId="{8037C621-68A7-413C-943E-AF7C93EAB3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User Interface should update within 1 second after the feedback has been detected and displayed.</a:t>
          </a:r>
        </a:p>
      </dgm:t>
    </dgm:pt>
    <dgm:pt modelId="{0BA91BB3-5470-4E7D-906C-92B4D0C038B9}" type="parTrans" cxnId="{0AAB3817-A6AF-4042-8155-A97816524D4F}">
      <dgm:prSet/>
      <dgm:spPr/>
      <dgm:t>
        <a:bodyPr/>
        <a:lstStyle/>
        <a:p>
          <a:endParaRPr lang="en-US"/>
        </a:p>
      </dgm:t>
    </dgm:pt>
    <dgm:pt modelId="{E490323A-9B91-480E-91A4-F171001031D7}" type="sibTrans" cxnId="{0AAB3817-A6AF-4042-8155-A97816524D4F}">
      <dgm:prSet/>
      <dgm:spPr/>
      <dgm:t>
        <a:bodyPr/>
        <a:lstStyle/>
        <a:p>
          <a:endParaRPr lang="en-US"/>
        </a:p>
      </dgm:t>
    </dgm:pt>
    <dgm:pt modelId="{FD78FBD4-B119-4EAA-A9AC-65672CAEF3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hand detection task should perform detection and approximation of the fingers detected within 0.5 seconds. </a:t>
          </a:r>
        </a:p>
      </dgm:t>
    </dgm:pt>
    <dgm:pt modelId="{CF7B300B-FF3A-49BA-996B-F4BE1E676581}" type="parTrans" cxnId="{A34A64AC-0A18-4EED-A11A-8D25EC11EF6C}">
      <dgm:prSet/>
      <dgm:spPr/>
      <dgm:t>
        <a:bodyPr/>
        <a:lstStyle/>
        <a:p>
          <a:endParaRPr lang="en-US"/>
        </a:p>
      </dgm:t>
    </dgm:pt>
    <dgm:pt modelId="{FFD21433-0172-4E0D-834B-24B48C3C1548}" type="sibTrans" cxnId="{A34A64AC-0A18-4EED-A11A-8D25EC11EF6C}">
      <dgm:prSet/>
      <dgm:spPr/>
      <dgm:t>
        <a:bodyPr/>
        <a:lstStyle/>
        <a:p>
          <a:endParaRPr lang="en-US"/>
        </a:p>
      </dgm:t>
    </dgm:pt>
    <dgm:pt modelId="{7B3106CC-FE19-4BC9-8781-10D5EE2D2D9C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800">
              <a:latin typeface="+mn-lt"/>
            </a:rPr>
            <a:t>The Display Task should update the option selected within 0.5 seconds.  </a:t>
          </a:r>
        </a:p>
      </dgm:t>
    </dgm:pt>
    <dgm:pt modelId="{83A54B1C-9F79-459C-8199-CA572B73A971}" type="parTrans" cxnId="{742D832B-A267-4AF9-958B-65BB62A6E20F}">
      <dgm:prSet/>
      <dgm:spPr/>
      <dgm:t>
        <a:bodyPr/>
        <a:lstStyle/>
        <a:p>
          <a:endParaRPr lang="en-US"/>
        </a:p>
      </dgm:t>
    </dgm:pt>
    <dgm:pt modelId="{705A06F0-6402-4C4C-871B-056ED1C33BAD}" type="sibTrans" cxnId="{742D832B-A267-4AF9-958B-65BB62A6E20F}">
      <dgm:prSet/>
      <dgm:spPr/>
      <dgm:t>
        <a:bodyPr/>
        <a:lstStyle/>
        <a:p>
          <a:endParaRPr lang="en-US"/>
        </a:p>
      </dgm:t>
    </dgm:pt>
    <dgm:pt modelId="{D252057F-35F8-4ACC-88C1-2A4E43C4CC53}" type="pres">
      <dgm:prSet presAssocID="{CB7742C6-B7C9-4481-8568-824B76030378}" presName="root" presStyleCnt="0">
        <dgm:presLayoutVars>
          <dgm:dir/>
          <dgm:resizeHandles val="exact"/>
        </dgm:presLayoutVars>
      </dgm:prSet>
      <dgm:spPr/>
    </dgm:pt>
    <dgm:pt modelId="{4A94F454-EA56-44A0-8ECD-C38D144F620B}" type="pres">
      <dgm:prSet presAssocID="{31A7EBDB-D3F6-46B5-A6B6-C29408088DAD}" presName="compNode" presStyleCnt="0"/>
      <dgm:spPr/>
    </dgm:pt>
    <dgm:pt modelId="{3DEA5B62-9EBD-4553-8BE6-37D187DF8D88}" type="pres">
      <dgm:prSet presAssocID="{31A7EBDB-D3F6-46B5-A6B6-C29408088DAD}" presName="bgRect" presStyleLbl="bgShp" presStyleIdx="0" presStyleCnt="4"/>
      <dgm:spPr/>
    </dgm:pt>
    <dgm:pt modelId="{15307090-9372-4621-BE64-4BE870F7FE72}" type="pres">
      <dgm:prSet presAssocID="{31A7EBDB-D3F6-46B5-A6B6-C29408088D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32A70214-C2F4-4BA0-B4A2-83BAB432ED1A}" type="pres">
      <dgm:prSet presAssocID="{31A7EBDB-D3F6-46B5-A6B6-C29408088DAD}" presName="spaceRect" presStyleCnt="0"/>
      <dgm:spPr/>
    </dgm:pt>
    <dgm:pt modelId="{6D22BFBB-F029-4837-A9D4-FF484AB7617B}" type="pres">
      <dgm:prSet presAssocID="{31A7EBDB-D3F6-46B5-A6B6-C29408088DAD}" presName="parTx" presStyleLbl="revTx" presStyleIdx="0" presStyleCnt="4">
        <dgm:presLayoutVars>
          <dgm:chMax val="0"/>
          <dgm:chPref val="0"/>
        </dgm:presLayoutVars>
      </dgm:prSet>
      <dgm:spPr/>
    </dgm:pt>
    <dgm:pt modelId="{23E1B8F0-B42B-4143-959C-FCEEF6A84E22}" type="pres">
      <dgm:prSet presAssocID="{F5CCE4C7-4172-43E5-99DF-8C83D7C92CCB}" presName="sibTrans" presStyleCnt="0"/>
      <dgm:spPr/>
    </dgm:pt>
    <dgm:pt modelId="{0154FE70-9F85-44F5-9E74-DA2287EF54BF}" type="pres">
      <dgm:prSet presAssocID="{8037C621-68A7-413C-943E-AF7C93EAB3D1}" presName="compNode" presStyleCnt="0"/>
      <dgm:spPr/>
    </dgm:pt>
    <dgm:pt modelId="{19A2F500-30F7-45BC-AC9F-19734C014143}" type="pres">
      <dgm:prSet presAssocID="{8037C621-68A7-413C-943E-AF7C93EAB3D1}" presName="bgRect" presStyleLbl="bgShp" presStyleIdx="1" presStyleCnt="4"/>
      <dgm:spPr/>
    </dgm:pt>
    <dgm:pt modelId="{75DD5C51-5637-4C10-94E1-24708011D6AF}" type="pres">
      <dgm:prSet presAssocID="{8037C621-68A7-413C-943E-AF7C93EAB3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29235D6D-9643-446C-A142-7C9124A5C0F2}" type="pres">
      <dgm:prSet presAssocID="{8037C621-68A7-413C-943E-AF7C93EAB3D1}" presName="spaceRect" presStyleCnt="0"/>
      <dgm:spPr/>
    </dgm:pt>
    <dgm:pt modelId="{E112B784-67C6-42EB-87B6-856864455A44}" type="pres">
      <dgm:prSet presAssocID="{8037C621-68A7-413C-943E-AF7C93EAB3D1}" presName="parTx" presStyleLbl="revTx" presStyleIdx="1" presStyleCnt="4">
        <dgm:presLayoutVars>
          <dgm:chMax val="0"/>
          <dgm:chPref val="0"/>
        </dgm:presLayoutVars>
      </dgm:prSet>
      <dgm:spPr/>
    </dgm:pt>
    <dgm:pt modelId="{DF2F21E5-B524-4288-AA2A-984286F5F508}" type="pres">
      <dgm:prSet presAssocID="{E490323A-9B91-480E-91A4-F171001031D7}" presName="sibTrans" presStyleCnt="0"/>
      <dgm:spPr/>
    </dgm:pt>
    <dgm:pt modelId="{90CDE3F5-BDDE-46BA-B780-7FBC101A76BC}" type="pres">
      <dgm:prSet presAssocID="{FD78FBD4-B119-4EAA-A9AC-65672CAEF392}" presName="compNode" presStyleCnt="0"/>
      <dgm:spPr/>
    </dgm:pt>
    <dgm:pt modelId="{7E63C67F-ABBE-4908-858D-0223A7546B02}" type="pres">
      <dgm:prSet presAssocID="{FD78FBD4-B119-4EAA-A9AC-65672CAEF392}" presName="bgRect" presStyleLbl="bgShp" presStyleIdx="2" presStyleCnt="4"/>
      <dgm:spPr/>
    </dgm:pt>
    <dgm:pt modelId="{8B02577F-80C6-4229-A6DD-D49419D1F31D}" type="pres">
      <dgm:prSet presAssocID="{FD78FBD4-B119-4EAA-A9AC-65672CAEF3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98BBBB1-7C3B-4670-BF6D-6F05D0F24955}" type="pres">
      <dgm:prSet presAssocID="{FD78FBD4-B119-4EAA-A9AC-65672CAEF392}" presName="spaceRect" presStyleCnt="0"/>
      <dgm:spPr/>
    </dgm:pt>
    <dgm:pt modelId="{846059A3-D484-4D81-B903-BB1FAEF37410}" type="pres">
      <dgm:prSet presAssocID="{FD78FBD4-B119-4EAA-A9AC-65672CAEF392}" presName="parTx" presStyleLbl="revTx" presStyleIdx="2" presStyleCnt="4">
        <dgm:presLayoutVars>
          <dgm:chMax val="0"/>
          <dgm:chPref val="0"/>
        </dgm:presLayoutVars>
      </dgm:prSet>
      <dgm:spPr/>
    </dgm:pt>
    <dgm:pt modelId="{7ACF4AEC-4FAA-43DD-BA45-CF56B4D07C99}" type="pres">
      <dgm:prSet presAssocID="{FFD21433-0172-4E0D-834B-24B48C3C1548}" presName="sibTrans" presStyleCnt="0"/>
      <dgm:spPr/>
    </dgm:pt>
    <dgm:pt modelId="{EA014CC9-5852-4F0C-BE19-677B64FA58AF}" type="pres">
      <dgm:prSet presAssocID="{7B3106CC-FE19-4BC9-8781-10D5EE2D2D9C}" presName="compNode" presStyleCnt="0"/>
      <dgm:spPr/>
    </dgm:pt>
    <dgm:pt modelId="{20DD4811-1772-488D-A67E-9AF1596DCCB3}" type="pres">
      <dgm:prSet presAssocID="{7B3106CC-FE19-4BC9-8781-10D5EE2D2D9C}" presName="bgRect" presStyleLbl="bgShp" presStyleIdx="3" presStyleCnt="4"/>
      <dgm:spPr/>
    </dgm:pt>
    <dgm:pt modelId="{594D0F53-66EE-4115-B665-38B81EBC632A}" type="pres">
      <dgm:prSet presAssocID="{7B3106CC-FE19-4BC9-8781-10D5EE2D2D9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C63483F-970F-4DCF-B2ED-9B62E54ED5F5}" type="pres">
      <dgm:prSet presAssocID="{7B3106CC-FE19-4BC9-8781-10D5EE2D2D9C}" presName="spaceRect" presStyleCnt="0"/>
      <dgm:spPr/>
    </dgm:pt>
    <dgm:pt modelId="{481B6818-33F2-4238-8027-F571D0A65D4B}" type="pres">
      <dgm:prSet presAssocID="{7B3106CC-FE19-4BC9-8781-10D5EE2D2D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84EAD09-124D-426F-86AD-FB4E679BD422}" type="presOf" srcId="{FD78FBD4-B119-4EAA-A9AC-65672CAEF392}" destId="{846059A3-D484-4D81-B903-BB1FAEF37410}" srcOrd="0" destOrd="0" presId="urn:microsoft.com/office/officeart/2018/2/layout/IconVerticalSolidList"/>
    <dgm:cxn modelId="{9CAC850B-D437-42C4-AD24-F3362B46C837}" type="presOf" srcId="{8037C621-68A7-413C-943E-AF7C93EAB3D1}" destId="{E112B784-67C6-42EB-87B6-856864455A44}" srcOrd="0" destOrd="0" presId="urn:microsoft.com/office/officeart/2018/2/layout/IconVerticalSolidList"/>
    <dgm:cxn modelId="{0AAB3817-A6AF-4042-8155-A97816524D4F}" srcId="{CB7742C6-B7C9-4481-8568-824B76030378}" destId="{8037C621-68A7-413C-943E-AF7C93EAB3D1}" srcOrd="1" destOrd="0" parTransId="{0BA91BB3-5470-4E7D-906C-92B4D0C038B9}" sibTransId="{E490323A-9B91-480E-91A4-F171001031D7}"/>
    <dgm:cxn modelId="{742D832B-A267-4AF9-958B-65BB62A6E20F}" srcId="{CB7742C6-B7C9-4481-8568-824B76030378}" destId="{7B3106CC-FE19-4BC9-8781-10D5EE2D2D9C}" srcOrd="3" destOrd="0" parTransId="{83A54B1C-9F79-459C-8199-CA572B73A971}" sibTransId="{705A06F0-6402-4C4C-871B-056ED1C33BAD}"/>
    <dgm:cxn modelId="{2991833F-145A-4E59-AF50-411AE94D94D5}" type="presOf" srcId="{7B3106CC-FE19-4BC9-8781-10D5EE2D2D9C}" destId="{481B6818-33F2-4238-8027-F571D0A65D4B}" srcOrd="0" destOrd="0" presId="urn:microsoft.com/office/officeart/2018/2/layout/IconVerticalSolidList"/>
    <dgm:cxn modelId="{E6CFC271-E99B-42C7-8A9A-4FAFCBA1FED8}" type="presOf" srcId="{31A7EBDB-D3F6-46B5-A6B6-C29408088DAD}" destId="{6D22BFBB-F029-4837-A9D4-FF484AB7617B}" srcOrd="0" destOrd="0" presId="urn:microsoft.com/office/officeart/2018/2/layout/IconVerticalSolidList"/>
    <dgm:cxn modelId="{AC69E893-781A-445F-A077-FC82C3CE1322}" type="presOf" srcId="{CB7742C6-B7C9-4481-8568-824B76030378}" destId="{D252057F-35F8-4ACC-88C1-2A4E43C4CC53}" srcOrd="0" destOrd="0" presId="urn:microsoft.com/office/officeart/2018/2/layout/IconVerticalSolidList"/>
    <dgm:cxn modelId="{A34A64AC-0A18-4EED-A11A-8D25EC11EF6C}" srcId="{CB7742C6-B7C9-4481-8568-824B76030378}" destId="{FD78FBD4-B119-4EAA-A9AC-65672CAEF392}" srcOrd="2" destOrd="0" parTransId="{CF7B300B-FF3A-49BA-996B-F4BE1E676581}" sibTransId="{FFD21433-0172-4E0D-834B-24B48C3C1548}"/>
    <dgm:cxn modelId="{D65F5FE3-7D8B-4CBC-A538-A0D9613101F6}" srcId="{CB7742C6-B7C9-4481-8568-824B76030378}" destId="{31A7EBDB-D3F6-46B5-A6B6-C29408088DAD}" srcOrd="0" destOrd="0" parTransId="{5E807623-C0BD-4C24-9026-960D6EA2173F}" sibTransId="{F5CCE4C7-4172-43E5-99DF-8C83D7C92CCB}"/>
    <dgm:cxn modelId="{A4BBD861-F1CA-4308-B7EE-101817190796}" type="presParOf" srcId="{D252057F-35F8-4ACC-88C1-2A4E43C4CC53}" destId="{4A94F454-EA56-44A0-8ECD-C38D144F620B}" srcOrd="0" destOrd="0" presId="urn:microsoft.com/office/officeart/2018/2/layout/IconVerticalSolidList"/>
    <dgm:cxn modelId="{31C82715-3FBF-458F-8908-1A840AFDDE15}" type="presParOf" srcId="{4A94F454-EA56-44A0-8ECD-C38D144F620B}" destId="{3DEA5B62-9EBD-4553-8BE6-37D187DF8D88}" srcOrd="0" destOrd="0" presId="urn:microsoft.com/office/officeart/2018/2/layout/IconVerticalSolidList"/>
    <dgm:cxn modelId="{CC322EF8-3152-44C6-8A3B-967639AE644A}" type="presParOf" srcId="{4A94F454-EA56-44A0-8ECD-C38D144F620B}" destId="{15307090-9372-4621-BE64-4BE870F7FE72}" srcOrd="1" destOrd="0" presId="urn:microsoft.com/office/officeart/2018/2/layout/IconVerticalSolidList"/>
    <dgm:cxn modelId="{EBCD3124-1492-4C7A-BA59-06625B5BE6E4}" type="presParOf" srcId="{4A94F454-EA56-44A0-8ECD-C38D144F620B}" destId="{32A70214-C2F4-4BA0-B4A2-83BAB432ED1A}" srcOrd="2" destOrd="0" presId="urn:microsoft.com/office/officeart/2018/2/layout/IconVerticalSolidList"/>
    <dgm:cxn modelId="{F089FA75-A387-4C07-AC47-9E61FC489968}" type="presParOf" srcId="{4A94F454-EA56-44A0-8ECD-C38D144F620B}" destId="{6D22BFBB-F029-4837-A9D4-FF484AB7617B}" srcOrd="3" destOrd="0" presId="urn:microsoft.com/office/officeart/2018/2/layout/IconVerticalSolidList"/>
    <dgm:cxn modelId="{7AAC281E-9ECE-4AFD-94C5-024C4C065318}" type="presParOf" srcId="{D252057F-35F8-4ACC-88C1-2A4E43C4CC53}" destId="{23E1B8F0-B42B-4143-959C-FCEEF6A84E22}" srcOrd="1" destOrd="0" presId="urn:microsoft.com/office/officeart/2018/2/layout/IconVerticalSolidList"/>
    <dgm:cxn modelId="{40036F31-48D0-40DD-B5B9-477D029CEDB2}" type="presParOf" srcId="{D252057F-35F8-4ACC-88C1-2A4E43C4CC53}" destId="{0154FE70-9F85-44F5-9E74-DA2287EF54BF}" srcOrd="2" destOrd="0" presId="urn:microsoft.com/office/officeart/2018/2/layout/IconVerticalSolidList"/>
    <dgm:cxn modelId="{A523D1F6-F7F5-4C31-9BDE-60548B13C505}" type="presParOf" srcId="{0154FE70-9F85-44F5-9E74-DA2287EF54BF}" destId="{19A2F500-30F7-45BC-AC9F-19734C014143}" srcOrd="0" destOrd="0" presId="urn:microsoft.com/office/officeart/2018/2/layout/IconVerticalSolidList"/>
    <dgm:cxn modelId="{0C7B6E57-9546-46F6-B2EC-EE96642DDD75}" type="presParOf" srcId="{0154FE70-9F85-44F5-9E74-DA2287EF54BF}" destId="{75DD5C51-5637-4C10-94E1-24708011D6AF}" srcOrd="1" destOrd="0" presId="urn:microsoft.com/office/officeart/2018/2/layout/IconVerticalSolidList"/>
    <dgm:cxn modelId="{16927FF2-36A7-4AA1-B469-AA1592871640}" type="presParOf" srcId="{0154FE70-9F85-44F5-9E74-DA2287EF54BF}" destId="{29235D6D-9643-446C-A142-7C9124A5C0F2}" srcOrd="2" destOrd="0" presId="urn:microsoft.com/office/officeart/2018/2/layout/IconVerticalSolidList"/>
    <dgm:cxn modelId="{DEE2E0E0-4666-4031-A414-5C2623251C36}" type="presParOf" srcId="{0154FE70-9F85-44F5-9E74-DA2287EF54BF}" destId="{E112B784-67C6-42EB-87B6-856864455A44}" srcOrd="3" destOrd="0" presId="urn:microsoft.com/office/officeart/2018/2/layout/IconVerticalSolidList"/>
    <dgm:cxn modelId="{89D84C2B-51AB-4F45-80AA-A42D107C8230}" type="presParOf" srcId="{D252057F-35F8-4ACC-88C1-2A4E43C4CC53}" destId="{DF2F21E5-B524-4288-AA2A-984286F5F508}" srcOrd="3" destOrd="0" presId="urn:microsoft.com/office/officeart/2018/2/layout/IconVerticalSolidList"/>
    <dgm:cxn modelId="{BFD92C33-69D6-4983-8764-862B830BB894}" type="presParOf" srcId="{D252057F-35F8-4ACC-88C1-2A4E43C4CC53}" destId="{90CDE3F5-BDDE-46BA-B780-7FBC101A76BC}" srcOrd="4" destOrd="0" presId="urn:microsoft.com/office/officeart/2018/2/layout/IconVerticalSolidList"/>
    <dgm:cxn modelId="{D19C475E-02B7-4242-B4D6-688A45EB45C4}" type="presParOf" srcId="{90CDE3F5-BDDE-46BA-B780-7FBC101A76BC}" destId="{7E63C67F-ABBE-4908-858D-0223A7546B02}" srcOrd="0" destOrd="0" presId="urn:microsoft.com/office/officeart/2018/2/layout/IconVerticalSolidList"/>
    <dgm:cxn modelId="{C11CDF25-2FE8-4654-A51F-E5302F21A363}" type="presParOf" srcId="{90CDE3F5-BDDE-46BA-B780-7FBC101A76BC}" destId="{8B02577F-80C6-4229-A6DD-D49419D1F31D}" srcOrd="1" destOrd="0" presId="urn:microsoft.com/office/officeart/2018/2/layout/IconVerticalSolidList"/>
    <dgm:cxn modelId="{27121B5B-D9E6-4C97-BDAC-B9781187441B}" type="presParOf" srcId="{90CDE3F5-BDDE-46BA-B780-7FBC101A76BC}" destId="{898BBBB1-7C3B-4670-BF6D-6F05D0F24955}" srcOrd="2" destOrd="0" presId="urn:microsoft.com/office/officeart/2018/2/layout/IconVerticalSolidList"/>
    <dgm:cxn modelId="{502B18EF-6FE4-4527-9FE0-D9FC1469B4D1}" type="presParOf" srcId="{90CDE3F5-BDDE-46BA-B780-7FBC101A76BC}" destId="{846059A3-D484-4D81-B903-BB1FAEF37410}" srcOrd="3" destOrd="0" presId="urn:microsoft.com/office/officeart/2018/2/layout/IconVerticalSolidList"/>
    <dgm:cxn modelId="{B0A2BA2A-9119-46E8-8386-A2205153A2CC}" type="presParOf" srcId="{D252057F-35F8-4ACC-88C1-2A4E43C4CC53}" destId="{7ACF4AEC-4FAA-43DD-BA45-CF56B4D07C99}" srcOrd="5" destOrd="0" presId="urn:microsoft.com/office/officeart/2018/2/layout/IconVerticalSolidList"/>
    <dgm:cxn modelId="{19F86D99-AAC8-43D8-A549-23A0FD405998}" type="presParOf" srcId="{D252057F-35F8-4ACC-88C1-2A4E43C4CC53}" destId="{EA014CC9-5852-4F0C-BE19-677B64FA58AF}" srcOrd="6" destOrd="0" presId="urn:microsoft.com/office/officeart/2018/2/layout/IconVerticalSolidList"/>
    <dgm:cxn modelId="{DF5FBA8E-5133-457B-A209-53468362F9B8}" type="presParOf" srcId="{EA014CC9-5852-4F0C-BE19-677B64FA58AF}" destId="{20DD4811-1772-488D-A67E-9AF1596DCCB3}" srcOrd="0" destOrd="0" presId="urn:microsoft.com/office/officeart/2018/2/layout/IconVerticalSolidList"/>
    <dgm:cxn modelId="{6E882A30-A417-4D07-9519-C8C175877E4C}" type="presParOf" srcId="{EA014CC9-5852-4F0C-BE19-677B64FA58AF}" destId="{594D0F53-66EE-4115-B665-38B81EBC632A}" srcOrd="1" destOrd="0" presId="urn:microsoft.com/office/officeart/2018/2/layout/IconVerticalSolidList"/>
    <dgm:cxn modelId="{506EF56A-AC78-4FBE-BAD8-7CDC46EF897C}" type="presParOf" srcId="{EA014CC9-5852-4F0C-BE19-677B64FA58AF}" destId="{DC63483F-970F-4DCF-B2ED-9B62E54ED5F5}" srcOrd="2" destOrd="0" presId="urn:microsoft.com/office/officeart/2018/2/layout/IconVerticalSolidList"/>
    <dgm:cxn modelId="{AC39D0C5-48C6-439F-A57A-44199C73A828}" type="presParOf" srcId="{EA014CC9-5852-4F0C-BE19-677B64FA58AF}" destId="{481B6818-33F2-4238-8027-F571D0A65D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49679-84D4-4C49-A8BE-06A7ACECD842}">
      <dsp:nvSpPr>
        <dsp:cNvPr id="0" name=""/>
        <dsp:cNvSpPr/>
      </dsp:nvSpPr>
      <dsp:spPr>
        <a:xfrm>
          <a:off x="0" y="629"/>
          <a:ext cx="6737449" cy="1472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966D9-5F18-47A0-A2DE-F35AE9FE7998}">
      <dsp:nvSpPr>
        <dsp:cNvPr id="0" name=""/>
        <dsp:cNvSpPr/>
      </dsp:nvSpPr>
      <dsp:spPr>
        <a:xfrm>
          <a:off x="445334" y="331870"/>
          <a:ext cx="809699" cy="809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FC299-B8F5-4BA9-BB34-604319453A26}">
      <dsp:nvSpPr>
        <dsp:cNvPr id="0" name=""/>
        <dsp:cNvSpPr/>
      </dsp:nvSpPr>
      <dsp:spPr>
        <a:xfrm>
          <a:off x="1700369" y="629"/>
          <a:ext cx="5037079" cy="147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06" tIns="155806" rIns="155806" bIns="1558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HAND DETECTION</a:t>
          </a:r>
          <a:r>
            <a:rPr lang="en-US" sz="1600" kern="1200">
              <a:latin typeface="Georgia Pro" panose="02040603050505030304"/>
            </a:rPr>
            <a:t>  </a:t>
          </a:r>
          <a:endParaRPr lang="en-US" sz="1600" b="0" i="0" u="none" strike="noStrike" kern="1200" cap="none" baseline="0" noProof="0">
            <a:solidFill>
              <a:srgbClr val="010000"/>
            </a:solidFill>
            <a:latin typeface="Georgia Pro" panose="02040603050505030304"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Capability to detect a hand of a user to process the gesture</a:t>
          </a:r>
        </a:p>
      </dsp:txBody>
      <dsp:txXfrm>
        <a:off x="1700369" y="629"/>
        <a:ext cx="5037079" cy="1472181"/>
      </dsp:txXfrm>
    </dsp:sp>
    <dsp:sp modelId="{8E474317-55A1-4CF9-A727-FFDB71C0E70E}">
      <dsp:nvSpPr>
        <dsp:cNvPr id="0" name=""/>
        <dsp:cNvSpPr/>
      </dsp:nvSpPr>
      <dsp:spPr>
        <a:xfrm>
          <a:off x="0" y="1840856"/>
          <a:ext cx="6737449" cy="1472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0D55B-BE1E-4CCC-B1CB-D9CCBDF806CF}">
      <dsp:nvSpPr>
        <dsp:cNvPr id="0" name=""/>
        <dsp:cNvSpPr/>
      </dsp:nvSpPr>
      <dsp:spPr>
        <a:xfrm>
          <a:off x="445334" y="2172097"/>
          <a:ext cx="809699" cy="809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3931E-6A27-4ADB-AC04-B7D46612DE23}">
      <dsp:nvSpPr>
        <dsp:cNvPr id="0" name=""/>
        <dsp:cNvSpPr/>
      </dsp:nvSpPr>
      <dsp:spPr>
        <a:xfrm>
          <a:off x="1700369" y="1840856"/>
          <a:ext cx="5037079" cy="147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06" tIns="155806" rIns="155806" bIns="1558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FINGER DETECTION</a:t>
          </a:r>
          <a:r>
            <a:rPr lang="en-US" sz="1600" kern="1200">
              <a:latin typeface="Georgia Pro" panose="02040603050505030304"/>
            </a:rPr>
            <a:t> 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Capability to detect the number of fingers as indicated by the user</a:t>
          </a:r>
        </a:p>
      </dsp:txBody>
      <dsp:txXfrm>
        <a:off x="1700369" y="1840856"/>
        <a:ext cx="5037079" cy="1472181"/>
      </dsp:txXfrm>
    </dsp:sp>
    <dsp:sp modelId="{00A4D38F-BA6A-455E-A1F3-1D903C7FD68B}">
      <dsp:nvSpPr>
        <dsp:cNvPr id="0" name=""/>
        <dsp:cNvSpPr/>
      </dsp:nvSpPr>
      <dsp:spPr>
        <a:xfrm>
          <a:off x="0" y="3681712"/>
          <a:ext cx="6737449" cy="1472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1CC07-B5F9-43CA-A368-889C490C699C}">
      <dsp:nvSpPr>
        <dsp:cNvPr id="0" name=""/>
        <dsp:cNvSpPr/>
      </dsp:nvSpPr>
      <dsp:spPr>
        <a:xfrm>
          <a:off x="445334" y="4012324"/>
          <a:ext cx="809699" cy="8096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747C4-FE42-4CD5-B2B1-FD4790A130F8}">
      <dsp:nvSpPr>
        <dsp:cNvPr id="0" name=""/>
        <dsp:cNvSpPr/>
      </dsp:nvSpPr>
      <dsp:spPr>
        <a:xfrm>
          <a:off x="1700369" y="3681083"/>
          <a:ext cx="5037079" cy="147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806" tIns="155806" rIns="155806" bIns="15580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eorgia Pro" panose="02040603050505030304"/>
            </a:rPr>
            <a:t> </a:t>
          </a:r>
          <a:r>
            <a:rPr lang="en-US" sz="1600" kern="1200"/>
            <a:t>UI</a:t>
          </a:r>
          <a:r>
            <a:rPr lang="en-US" sz="1600" kern="1200">
              <a:latin typeface="Georgia Pro" panose="02040603050505030304"/>
            </a:rPr>
            <a:t>          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eorgia Pro" panose="02040603050505030304"/>
            </a:rPr>
            <a:t> </a:t>
          </a:r>
          <a:r>
            <a:rPr lang="en-US" sz="1600" kern="1200"/>
            <a:t>A display on the screen for the user interface.</a:t>
          </a:r>
        </a:p>
      </dsp:txBody>
      <dsp:txXfrm>
        <a:off x="1700369" y="3681083"/>
        <a:ext cx="5037079" cy="1472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A5B62-9EBD-4553-8BE6-37D187DF8D88}">
      <dsp:nvSpPr>
        <dsp:cNvPr id="0" name=""/>
        <dsp:cNvSpPr/>
      </dsp:nvSpPr>
      <dsp:spPr>
        <a:xfrm>
          <a:off x="0" y="2406"/>
          <a:ext cx="7039384" cy="121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07090-9372-4621-BE64-4BE870F7FE72}">
      <dsp:nvSpPr>
        <dsp:cNvPr id="0" name=""/>
        <dsp:cNvSpPr/>
      </dsp:nvSpPr>
      <dsp:spPr>
        <a:xfrm>
          <a:off x="368936" y="276821"/>
          <a:ext cx="670792" cy="6707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2BFBB-F029-4837-A9D4-FF484AB7617B}">
      <dsp:nvSpPr>
        <dsp:cNvPr id="0" name=""/>
        <dsp:cNvSpPr/>
      </dsp:nvSpPr>
      <dsp:spPr>
        <a:xfrm>
          <a:off x="1408665" y="2406"/>
          <a:ext cx="5630718" cy="121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7" tIns="129077" rIns="129077" bIns="12907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response time of the system should be around 1 second of the user gesturing.</a:t>
          </a:r>
        </a:p>
      </dsp:txBody>
      <dsp:txXfrm>
        <a:off x="1408665" y="2406"/>
        <a:ext cx="5630718" cy="1219623"/>
      </dsp:txXfrm>
    </dsp:sp>
    <dsp:sp modelId="{19A2F500-30F7-45BC-AC9F-19734C014143}">
      <dsp:nvSpPr>
        <dsp:cNvPr id="0" name=""/>
        <dsp:cNvSpPr/>
      </dsp:nvSpPr>
      <dsp:spPr>
        <a:xfrm>
          <a:off x="0" y="1526935"/>
          <a:ext cx="7039384" cy="121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D5C51-5637-4C10-94E1-24708011D6AF}">
      <dsp:nvSpPr>
        <dsp:cNvPr id="0" name=""/>
        <dsp:cNvSpPr/>
      </dsp:nvSpPr>
      <dsp:spPr>
        <a:xfrm>
          <a:off x="368936" y="1801350"/>
          <a:ext cx="670792" cy="6707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2B784-67C6-42EB-87B6-856864455A44}">
      <dsp:nvSpPr>
        <dsp:cNvPr id="0" name=""/>
        <dsp:cNvSpPr/>
      </dsp:nvSpPr>
      <dsp:spPr>
        <a:xfrm>
          <a:off x="1408665" y="1526935"/>
          <a:ext cx="5630718" cy="121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7" tIns="129077" rIns="129077" bIns="12907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User Interface should update within 1 second after the feedback has been detected and displayed.</a:t>
          </a:r>
        </a:p>
      </dsp:txBody>
      <dsp:txXfrm>
        <a:off x="1408665" y="1526935"/>
        <a:ext cx="5630718" cy="1219623"/>
      </dsp:txXfrm>
    </dsp:sp>
    <dsp:sp modelId="{7E63C67F-ABBE-4908-858D-0223A7546B02}">
      <dsp:nvSpPr>
        <dsp:cNvPr id="0" name=""/>
        <dsp:cNvSpPr/>
      </dsp:nvSpPr>
      <dsp:spPr>
        <a:xfrm>
          <a:off x="0" y="3051464"/>
          <a:ext cx="7039384" cy="121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2577F-80C6-4229-A6DD-D49419D1F31D}">
      <dsp:nvSpPr>
        <dsp:cNvPr id="0" name=""/>
        <dsp:cNvSpPr/>
      </dsp:nvSpPr>
      <dsp:spPr>
        <a:xfrm>
          <a:off x="368936" y="3325880"/>
          <a:ext cx="670792" cy="6707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059A3-D484-4D81-B903-BB1FAEF37410}">
      <dsp:nvSpPr>
        <dsp:cNvPr id="0" name=""/>
        <dsp:cNvSpPr/>
      </dsp:nvSpPr>
      <dsp:spPr>
        <a:xfrm>
          <a:off x="1408665" y="3051464"/>
          <a:ext cx="5630718" cy="121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7" tIns="129077" rIns="129077" bIns="12907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hand detection task should perform detection and approximation of the fingers detected within 0.5 seconds. </a:t>
          </a:r>
        </a:p>
      </dsp:txBody>
      <dsp:txXfrm>
        <a:off x="1408665" y="3051464"/>
        <a:ext cx="5630718" cy="1219623"/>
      </dsp:txXfrm>
    </dsp:sp>
    <dsp:sp modelId="{20DD4811-1772-488D-A67E-9AF1596DCCB3}">
      <dsp:nvSpPr>
        <dsp:cNvPr id="0" name=""/>
        <dsp:cNvSpPr/>
      </dsp:nvSpPr>
      <dsp:spPr>
        <a:xfrm>
          <a:off x="0" y="4575994"/>
          <a:ext cx="7039384" cy="12196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D0F53-66EE-4115-B665-38B81EBC632A}">
      <dsp:nvSpPr>
        <dsp:cNvPr id="0" name=""/>
        <dsp:cNvSpPr/>
      </dsp:nvSpPr>
      <dsp:spPr>
        <a:xfrm>
          <a:off x="368936" y="4850409"/>
          <a:ext cx="670792" cy="6707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B6818-33F2-4238-8027-F571D0A65D4B}">
      <dsp:nvSpPr>
        <dsp:cNvPr id="0" name=""/>
        <dsp:cNvSpPr/>
      </dsp:nvSpPr>
      <dsp:spPr>
        <a:xfrm>
          <a:off x="1408665" y="4575994"/>
          <a:ext cx="5630718" cy="1219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77" tIns="129077" rIns="129077" bIns="129077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The Display Task should update the option selected within 0.5 seconds.  </a:t>
          </a:r>
        </a:p>
      </dsp:txBody>
      <dsp:txXfrm>
        <a:off x="1408665" y="4575994"/>
        <a:ext cx="5630718" cy="1219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456B2-0C88-4D7A-A4DF-AB129A2E18A2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0B26F-4707-40BD-A982-22A3EE95C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2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Gesture recognition tool</a:t>
            </a:r>
          </a:p>
          <a:p>
            <a:r>
              <a:rPr lang="en-IN"/>
              <a:t>The motivation for this tool – </a:t>
            </a:r>
            <a:r>
              <a:rPr lang="en-IN" err="1"/>
              <a:t>Covid</a:t>
            </a:r>
            <a:r>
              <a:rPr lang="en-IN"/>
              <a:t> 19 – touchless interfaces</a:t>
            </a:r>
          </a:p>
          <a:p>
            <a:r>
              <a:rPr lang="en-US"/>
              <a:t>Can be extended to any application</a:t>
            </a:r>
          </a:p>
          <a:p>
            <a:r>
              <a:rPr lang="en-US"/>
              <a:t>Cost effective – any display and a camera</a:t>
            </a:r>
          </a:p>
          <a:p>
            <a:r>
              <a:rPr lang="en-US"/>
              <a:t>Here, feedback for a restaurant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7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Why disable and enable message queues – avoid false positives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The sequencer schedules the tasks based on their period</a:t>
            </a:r>
          </a:p>
          <a:p>
            <a:r>
              <a:rPr lang="en-IN"/>
              <a:t>(Inspiration – Exercise 5)</a:t>
            </a:r>
          </a:p>
          <a:p>
            <a:r>
              <a:rPr lang="en-IN"/>
              <a:t>SEQUENCER 10HZ</a:t>
            </a:r>
          </a:p>
          <a:p>
            <a:r>
              <a:rPr lang="en-IN"/>
              <a:t>HAND 10HZ</a:t>
            </a:r>
          </a:p>
          <a:p>
            <a:r>
              <a:rPr lang="en-IN"/>
              <a:t>UI 2HZ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9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4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200"/>
              <a:t>The response time of the system should be around 1 second of the user gesturing. </a:t>
            </a:r>
            <a:r>
              <a:rPr lang="en-US"/>
              <a:t> </a:t>
            </a:r>
            <a:endParaRPr lang="en-US" sz="1200"/>
          </a:p>
          <a:p>
            <a:pPr>
              <a:defRPr/>
            </a:pPr>
            <a:r>
              <a:rPr lang="en-US" sz="1200"/>
              <a:t>Response is </a:t>
            </a:r>
            <a:r>
              <a:rPr lang="en-US"/>
              <a:t>split as :</a:t>
            </a:r>
          </a:p>
          <a:p>
            <a:pPr>
              <a:defRPr/>
            </a:pPr>
            <a:r>
              <a:rPr lang="en-US">
                <a:cs typeface="Calibri"/>
              </a:rPr>
              <a:t>0.5 seconds for hand and 0.5 seconds for UI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1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7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Safety margin was selected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80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Used the Agile Model</a:t>
            </a:r>
          </a:p>
          <a:p>
            <a:r>
              <a:rPr lang="en-IN"/>
              <a:t>The development was done incrementally with the addition of each requirement. </a:t>
            </a:r>
          </a:p>
          <a:p>
            <a:r>
              <a:rPr lang="en-IN"/>
              <a:t>Each delta change went through the cycle of design, development, testing and review</a:t>
            </a:r>
          </a:p>
          <a:p>
            <a:endParaRPr lang="en-IN"/>
          </a:p>
          <a:p>
            <a:endParaRPr lang="en-IN"/>
          </a:p>
          <a:p>
            <a:pPr>
              <a:buFont typeface="Dubai" panose="020B0503030403030204" pitchFamily="34" charset="-78"/>
              <a:buChar char="&gt;"/>
            </a:pPr>
            <a:r>
              <a:rPr lang="en-IN" sz="1200"/>
              <a:t>Iteration based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1200"/>
              <a:t>Short Feedback Loop – easier to identify bugs 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1200"/>
              <a:t>Collaboration - 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1200"/>
              <a:t>Constant researching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1200"/>
              <a:t>Unit Testing and System Testing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1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4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B26F-4707-40BD-A982-22A3EE95C0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7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8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5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848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27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4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8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4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5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7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4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5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2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6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adhumitha\Desktop\TouchMeNotDemo.mp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0D70E-E9F4-4841-BD58-BA29535D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1657478"/>
            <a:ext cx="4583175" cy="15800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i="0">
                <a:latin typeface="Century Gothic" panose="020B0502020202020204" pitchFamily="34" charset="0"/>
                <a:cs typeface="Calibri" panose="020F0502020204030204" pitchFamily="34" charset="0"/>
              </a:rPr>
              <a:t>TOUCH ME NOT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9B1ED-D554-49AF-BC77-1AB96A75E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7653" y="4895006"/>
            <a:ext cx="2880027" cy="1325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Team Members</a:t>
            </a:r>
          </a:p>
          <a:p>
            <a:pPr algn="l"/>
            <a:r>
              <a:rPr lang="en-US"/>
              <a:t>-Deepesh </a:t>
            </a:r>
            <a:r>
              <a:rPr lang="en-US" err="1"/>
              <a:t>Sonigra</a:t>
            </a:r>
            <a:endParaRPr lang="en-US"/>
          </a:p>
          <a:p>
            <a:pPr algn="l"/>
            <a:r>
              <a:rPr lang="en-US"/>
              <a:t>-Madhumitha Tolakanahalli</a:t>
            </a:r>
          </a:p>
          <a:p>
            <a:pPr algn="l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2E9514-8A30-4C4D-B03C-B945C9FEAF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r="26643" b="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16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F1A7A-5794-4097-908F-23215F28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 i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 pitchFamily="34" charset="0"/>
              </a:rPr>
              <a:t>WCET OF SERVICES</a:t>
            </a:r>
            <a:endParaRPr lang="en-US" sz="3600" i="0">
              <a:latin typeface="Century Gothic" panose="020B0502020202020204" pitchFamily="34" charset="0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40525FCB-498C-4AF2-A966-CF811F32C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53081" y="649055"/>
            <a:ext cx="7192559" cy="273272"/>
          </a:xfrm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CD8D4BE0-EAE3-40F6-A023-E600E3C6C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227744"/>
              </p:ext>
            </p:extLst>
          </p:nvPr>
        </p:nvGraphicFramePr>
        <p:xfrm>
          <a:off x="643468" y="3195531"/>
          <a:ext cx="10926859" cy="284113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84185">
                  <a:extLst>
                    <a:ext uri="{9D8B030D-6E8A-4147-A177-3AD203B41FA5}">
                      <a16:colId xmlns:a16="http://schemas.microsoft.com/office/drawing/2014/main" val="2349762296"/>
                    </a:ext>
                  </a:extLst>
                </a:gridCol>
                <a:gridCol w="1675963">
                  <a:extLst>
                    <a:ext uri="{9D8B030D-6E8A-4147-A177-3AD203B41FA5}">
                      <a16:colId xmlns:a16="http://schemas.microsoft.com/office/drawing/2014/main" val="2753497774"/>
                    </a:ext>
                  </a:extLst>
                </a:gridCol>
                <a:gridCol w="1884185">
                  <a:extLst>
                    <a:ext uri="{9D8B030D-6E8A-4147-A177-3AD203B41FA5}">
                      <a16:colId xmlns:a16="http://schemas.microsoft.com/office/drawing/2014/main" val="3012471208"/>
                    </a:ext>
                  </a:extLst>
                </a:gridCol>
                <a:gridCol w="1714156">
                  <a:extLst>
                    <a:ext uri="{9D8B030D-6E8A-4147-A177-3AD203B41FA5}">
                      <a16:colId xmlns:a16="http://schemas.microsoft.com/office/drawing/2014/main" val="351035126"/>
                    </a:ext>
                  </a:extLst>
                </a:gridCol>
                <a:gridCol w="1884185">
                  <a:extLst>
                    <a:ext uri="{9D8B030D-6E8A-4147-A177-3AD203B41FA5}">
                      <a16:colId xmlns:a16="http://schemas.microsoft.com/office/drawing/2014/main" val="980187226"/>
                    </a:ext>
                  </a:extLst>
                </a:gridCol>
                <a:gridCol w="1884185">
                  <a:extLst>
                    <a:ext uri="{9D8B030D-6E8A-4147-A177-3AD203B41FA5}">
                      <a16:colId xmlns:a16="http://schemas.microsoft.com/office/drawing/2014/main" val="1791998136"/>
                    </a:ext>
                  </a:extLst>
                </a:gridCol>
              </a:tblGrid>
              <a:tr h="590477"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TASK</a:t>
                      </a:r>
                    </a:p>
                  </a:txBody>
                  <a:tcPr marL="243328" marR="145997" marT="145997" marB="14599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PERIOD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PRIORITY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WCET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DEADLINE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</a:rPr>
                        <a:t>FREQUENCY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867937"/>
                  </a:ext>
                </a:extLst>
              </a:tr>
              <a:tr h="590477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SEQUENCER</a:t>
                      </a:r>
                    </a:p>
                  </a:txBody>
                  <a:tcPr marL="243328" marR="145997" marT="145997" marB="14599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MAX - 1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0.034ms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10Hz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21753"/>
                  </a:ext>
                </a:extLst>
              </a:tr>
              <a:tr h="850028"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HAND DETECTION</a:t>
                      </a:r>
                    </a:p>
                  </a:txBody>
                  <a:tcPr marL="243328" marR="145997" marT="145997" marB="14599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MAX - 2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70.4ms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100ms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10Hz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289059"/>
                  </a:ext>
                </a:extLst>
              </a:tr>
              <a:tr h="5904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USER INTERFACE</a:t>
                      </a:r>
                    </a:p>
                  </a:txBody>
                  <a:tcPr marL="243328" marR="145997" marT="145997" marB="14599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MAX - 3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38.86ms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500ms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2Hz</a:t>
                      </a:r>
                    </a:p>
                  </a:txBody>
                  <a:tcPr marL="243328" marR="145997" marT="145997" marB="14599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831729"/>
                  </a:ext>
                </a:extLst>
              </a:tr>
            </a:tbl>
          </a:graphicData>
        </a:graphic>
      </p:graphicFrame>
      <p:pic>
        <p:nvPicPr>
          <p:cNvPr id="21" name="Picture 21" descr="A close up of a sign&#10;&#10;Description generated with high confidence">
            <a:extLst>
              <a:ext uri="{FF2B5EF4-FFF2-40B4-BE49-F238E27FC236}">
                <a16:creationId xmlns:a16="http://schemas.microsoft.com/office/drawing/2014/main" id="{C5D75398-FEAF-4A7B-8F94-24D4206BB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639" y="1178837"/>
            <a:ext cx="7110483" cy="45149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CBB03BA2-85B9-48AC-9FA7-7377C4146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639" y="1826200"/>
            <a:ext cx="7110483" cy="3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55E8-329A-4F62-A100-824B961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5" y="52316"/>
            <a:ext cx="3706889" cy="182191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 i="0">
                <a:latin typeface="Century Gothic" panose="020B0502020202020204" pitchFamily="34" charset="0"/>
              </a:rPr>
              <a:t>CHEDDAR ANALYSIS</a:t>
            </a:r>
            <a:endParaRPr lang="en-US" sz="3600" i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1152DE3-29D1-4CD7-B882-D9AF2D96E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5" y="2172933"/>
            <a:ext cx="2956263" cy="26978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l">
              <a:buFont typeface="Arial" charset="2"/>
              <a:buChar char="•"/>
            </a:pPr>
            <a:r>
              <a:rPr lang="en-US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Dubai"/>
                <a:cs typeface="Dubai"/>
              </a:rPr>
              <a:t>All tasks deadline will be met</a:t>
            </a:r>
          </a:p>
          <a:p>
            <a:pPr marL="285750" indent="-285750" algn="l">
              <a:buFont typeface="Arial" charset="2"/>
              <a:buChar char="•"/>
            </a:pPr>
            <a:r>
              <a:rPr lang="en-US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Dubai"/>
                <a:cs typeface="Dubai"/>
              </a:rPr>
              <a:t>The services seems to be feasible and schedulable</a:t>
            </a:r>
          </a:p>
          <a:p>
            <a:pPr marL="285750" indent="-285750" algn="l">
              <a:buFont typeface="Arial" charset="2"/>
              <a:buChar char="•"/>
            </a:pPr>
            <a:r>
              <a:rPr lang="en-US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Dubai"/>
                <a:cs typeface="Dubai"/>
              </a:rPr>
              <a:t>The processor utilization factor is 0.79800</a:t>
            </a:r>
          </a:p>
        </p:txBody>
      </p:sp>
      <p:pic>
        <p:nvPicPr>
          <p:cNvPr id="30" name="Picture 3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E29C844-F218-46DA-84BB-B35CFE7D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55308" y="1423890"/>
            <a:ext cx="8782333" cy="4873063"/>
          </a:xfrm>
        </p:spPr>
      </p:pic>
    </p:spTree>
    <p:extLst>
      <p:ext uri="{BB962C8B-B14F-4D97-AF65-F5344CB8AC3E}">
        <p14:creationId xmlns:p14="http://schemas.microsoft.com/office/powerpoint/2010/main" val="373024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4A4E-523E-4F35-AA0B-4F1B0CC4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>
                <a:latin typeface="Century Gothic" panose="020B0502020202020204" pitchFamily="34" charset="0"/>
              </a:rPr>
              <a:t>PERFORMANCE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3913-DEB0-44E4-BD8B-28F18F7B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The tasks are scheduled using Rate Monotonic Scheduling Algorithm assigning highest priority to task with least period.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The period and deadline of the tasks has been calculated with an additional safety margin considering the worst-case execution of the tasks.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The safety margin for the system for 500ms is around 119ms where 500ms is the LCM of the periods of the tasks.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This safety margin accounts for logging and interference time for the tasks.</a:t>
            </a:r>
          </a:p>
        </p:txBody>
      </p:sp>
    </p:spTree>
    <p:extLst>
      <p:ext uri="{BB962C8B-B14F-4D97-AF65-F5344CB8AC3E}">
        <p14:creationId xmlns:p14="http://schemas.microsoft.com/office/powerpoint/2010/main" val="227963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AAC23-8707-4ADE-AD0F-6C09F317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643465"/>
            <a:ext cx="3853521" cy="1370605"/>
          </a:xfrm>
        </p:spPr>
        <p:txBody>
          <a:bodyPr>
            <a:normAutofit/>
          </a:bodyPr>
          <a:lstStyle/>
          <a:p>
            <a:pPr algn="l"/>
            <a:r>
              <a:rPr lang="en-US" sz="3000" i="0">
                <a:latin typeface="Century Gothic" panose="020B0502020202020204" pitchFamily="34" charset="0"/>
              </a:rPr>
              <a:t>TESTING AND SDLC – AGILE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520B0B-14F8-4AB9-9187-12B5C04E8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3" y="2247153"/>
            <a:ext cx="3676567" cy="3544046"/>
          </a:xfrm>
        </p:spPr>
        <p:txBody>
          <a:bodyPr>
            <a:normAutofit/>
          </a:bodyPr>
          <a:lstStyle/>
          <a:p>
            <a:pPr>
              <a:buFont typeface="Dubai" panose="020B0503030403030204" pitchFamily="34" charset="-78"/>
              <a:buChar char="&gt;"/>
            </a:pPr>
            <a:r>
              <a:rPr lang="en-IN" sz="2000"/>
              <a:t>Iteration based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2000"/>
              <a:t>Short Feedback Loop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2000"/>
              <a:t>Collaboration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2000"/>
              <a:t>Constant researching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IN" sz="2000"/>
              <a:t>Unit Testing and System Testing</a:t>
            </a:r>
          </a:p>
          <a:p>
            <a:pPr>
              <a:buFont typeface="Dubai" panose="020B0503030403030204" pitchFamily="34" charset="-78"/>
              <a:buChar char="&gt;"/>
            </a:pPr>
            <a:endParaRPr lang="en-US" sz="1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DA45FA-A63A-4F82-9BA9-21F281540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76" y="643466"/>
            <a:ext cx="5279727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DA0E7-8DD2-4992-B97B-7FC119240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48" y="309811"/>
            <a:ext cx="10506679" cy="1370605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latin typeface="Century Gothic" panose="020B0502020202020204" pitchFamily="34" charset="0"/>
              </a:rPr>
              <a:t>PROOF OF CONCEPT ANALYSIS</a:t>
            </a:r>
            <a:br>
              <a:rPr lang="en-US" sz="4000" i="0" dirty="0">
                <a:latin typeface="Century Gothic" panose="020B0502020202020204" pitchFamily="34" charset="0"/>
              </a:rPr>
            </a:br>
            <a:br>
              <a:rPr lang="en-US" sz="3200" i="0" dirty="0">
                <a:latin typeface="Century Gothic" panose="020B0502020202020204" pitchFamily="34" charset="0"/>
              </a:rPr>
            </a:br>
            <a:endParaRPr lang="en-US" sz="3200" i="0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1EFA7-1499-4697-AC84-1A9786B7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marL="450000" lvl="1" indent="0">
              <a:buNone/>
            </a:pPr>
            <a:endParaRPr lang="en-IN" sz="1800"/>
          </a:p>
          <a:p>
            <a:pPr lvl="1">
              <a:buFont typeface="Wingdings" panose="05000000000000000000" pitchFamily="2" charset="2"/>
              <a:buChar char="Ø"/>
            </a:pPr>
            <a:endParaRPr lang="en-US" sz="180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ED85209-4655-4F9C-8AF0-DA4DE1899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857491"/>
              </p:ext>
            </p:extLst>
          </p:nvPr>
        </p:nvGraphicFramePr>
        <p:xfrm>
          <a:off x="5536442" y="1143528"/>
          <a:ext cx="6246985" cy="514773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246985">
                  <a:extLst>
                    <a:ext uri="{9D8B030D-6E8A-4147-A177-3AD203B41FA5}">
                      <a16:colId xmlns:a16="http://schemas.microsoft.com/office/drawing/2014/main" val="989358633"/>
                    </a:ext>
                  </a:extLst>
                </a:gridCol>
              </a:tblGrid>
              <a:tr h="573939">
                <a:tc>
                  <a:txBody>
                    <a:bodyPr/>
                    <a:lstStyle/>
                    <a:p>
                      <a:r>
                        <a:rPr lang="en-IN" sz="2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JETSON NANO</a:t>
                      </a:r>
                      <a:endParaRPr lang="en-US" sz="2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952474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CPU                 Quad Core ARM A57 @ 1.43GHz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102707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GPU                   128-core Maxwell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924270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Memory            4GB 64-bit LPDDR4 25.6GB/s</a:t>
                      </a: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351877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Storage             microSD Card 64GB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961421"/>
                  </a:ext>
                </a:extLst>
              </a:tr>
              <a:tr h="1176220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Video Encode    </a:t>
                      </a:r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4K @ 30 | 4x 1080p @ 30 | 9x 720p @ 30 (H.264/H.265)</a:t>
                      </a:r>
                    </a:p>
                    <a:p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 Decode   4K @ 60 | 2x 4K @ 30 | 8x 1080p @ 30 | 18x 720p @ 30</a:t>
                      </a: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5874412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Camera               </a:t>
                      </a:r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2x MIPI CSI-2 DPHY lanes</a:t>
                      </a: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31592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r>
                        <a:rPr lang="en-US" sz="15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Connectivity      </a:t>
                      </a:r>
                      <a:r>
                        <a:rPr lang="en-US" sz="15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Gigabit Ethernet, M.2 Key E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891671"/>
                  </a:ext>
                </a:extLst>
              </a:tr>
              <a:tr h="485368">
                <a:tc>
                  <a:txBody>
                    <a:bodyPr/>
                    <a:lstStyle/>
                    <a:p>
                      <a:r>
                        <a:rPr lang="en-IN" sz="1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Display                HDMI and Display Port</a:t>
                      </a:r>
                      <a:endParaRPr 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2570" marR="159427" marT="106285" marB="10628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782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70CFD3-4AD7-4195-A2EE-A2D26EB25675}"/>
              </a:ext>
            </a:extLst>
          </p:cNvPr>
          <p:cNvSpPr txBox="1"/>
          <p:nvPr/>
        </p:nvSpPr>
        <p:spPr>
          <a:xfrm>
            <a:off x="727448" y="1169935"/>
            <a:ext cx="3154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latin typeface="Century Gothic" panose="020B0502020202020204" pitchFamily="34" charset="0"/>
              </a:rPr>
              <a:t>PLATFORM RESOURCES</a:t>
            </a:r>
            <a:endParaRPr lang="en-US" sz="320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E2CFC-4643-4E26-9A25-D31ED2A4D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5"/>
          <a:stretch/>
        </p:blipFill>
        <p:spPr>
          <a:xfrm>
            <a:off x="393867" y="2540540"/>
            <a:ext cx="4341882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6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E5503-FB46-4990-B227-7204D51D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88" y="80090"/>
            <a:ext cx="11385101" cy="1370605"/>
          </a:xfrm>
        </p:spPr>
        <p:txBody>
          <a:bodyPr>
            <a:normAutofit/>
          </a:bodyPr>
          <a:lstStyle/>
          <a:p>
            <a:pPr algn="l"/>
            <a:r>
              <a:rPr lang="en-US" sz="1700" i="0">
                <a:latin typeface="Century Gothic" panose="020B0502020202020204" pitchFamily="34" charset="0"/>
              </a:rPr>
              <a:t>PROOF OF CONCEPT ANALYSIS (CONTD)</a:t>
            </a:r>
            <a:br>
              <a:rPr lang="en-US" sz="1700" i="0">
                <a:latin typeface="Century Gothic" panose="020B0502020202020204" pitchFamily="34" charset="0"/>
              </a:rPr>
            </a:br>
            <a:br>
              <a:rPr lang="en-US" sz="1700" i="0">
                <a:latin typeface="Century Gothic" panose="020B0502020202020204" pitchFamily="34" charset="0"/>
              </a:rPr>
            </a:br>
            <a:r>
              <a:rPr lang="en-US" sz="3200" i="0">
                <a:latin typeface="Century Gothic" panose="020B0502020202020204" pitchFamily="34" charset="0"/>
              </a:rPr>
              <a:t>IMPLEMENTATION OF KEY SERVICES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ADC2876-8122-4A99-8B48-D7FA261B5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14" y="1460493"/>
            <a:ext cx="4381664" cy="51476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The hand detection is done by detecting the contours in the binary image containing the hand. 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This is done by performing hand segmentation and background elimination of the image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The fingertips are  detected  by finding the intersection points of the contour and the convex hull.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 panose="02040603050505030304"/>
              </a:rPr>
              <a:t>Approximation is done on the dataset and the option is sent to UI task</a:t>
            </a:r>
          </a:p>
          <a:p>
            <a:pPr indent="-305435"/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 panose="02040603050505030304"/>
            </a:endParaRPr>
          </a:p>
        </p:txBody>
      </p:sp>
      <p:pic>
        <p:nvPicPr>
          <p:cNvPr id="4" name="Picture 4" descr="A picture containing screenshot, photo, sitting, black&#10;&#10;Description generated with very high confidence">
            <a:extLst>
              <a:ext uri="{FF2B5EF4-FFF2-40B4-BE49-F238E27FC236}">
                <a16:creationId xmlns:a16="http://schemas.microsoft.com/office/drawing/2014/main" id="{24758B2D-EDC3-459F-ABB7-D058D329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72" y="1246875"/>
            <a:ext cx="6951631" cy="4057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2F6D39-D69E-4A1F-9CBD-EC687F8E9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64" y="4756588"/>
            <a:ext cx="1543050" cy="17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2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159B5-BD41-4044-817C-CDCDD7BC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91" y="1780855"/>
            <a:ext cx="3983605" cy="4874702"/>
          </a:xfrm>
        </p:spPr>
        <p:txBody>
          <a:bodyPr>
            <a:normAutofit/>
          </a:bodyPr>
          <a:lstStyle/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The UI Task receives messages from the Hand detection task through non-blocking message queues.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Once it receives the message it disables the message queue and updates the display accordingly.</a:t>
            </a:r>
          </a:p>
          <a:p>
            <a:pPr marL="380365" indent="-342900">
              <a:buFont typeface="Dubai" panose="020B0503030403030204" pitchFamily="34" charset="-78"/>
              <a:buChar char="&gt;"/>
            </a:pPr>
            <a:r>
              <a:rPr 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Dubai"/>
              </a:rPr>
              <a:t>The circle is drawn around the option selected, and display is updated and enables the message queue.</a:t>
            </a:r>
          </a:p>
        </p:txBody>
      </p: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F9CF1165-17C8-40CA-8D72-83791076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07" y="1943701"/>
            <a:ext cx="7372437" cy="33887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C1F2AD-3AC3-437B-B49E-E2D61C50C9B4}"/>
              </a:ext>
            </a:extLst>
          </p:cNvPr>
          <p:cNvSpPr txBox="1">
            <a:spLocks/>
          </p:cNvSpPr>
          <p:nvPr/>
        </p:nvSpPr>
        <p:spPr>
          <a:xfrm>
            <a:off x="359088" y="80090"/>
            <a:ext cx="11385101" cy="13706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700" i="0">
                <a:latin typeface="Century Gothic" panose="020B0502020202020204" pitchFamily="34" charset="0"/>
              </a:rPr>
              <a:t>PROOF OF CONCEPT ANALYSIS (CONTD)</a:t>
            </a:r>
            <a:br>
              <a:rPr lang="en-US" sz="1700" i="0">
                <a:latin typeface="Century Gothic" panose="020B0502020202020204" pitchFamily="34" charset="0"/>
              </a:rPr>
            </a:br>
            <a:br>
              <a:rPr lang="en-US" sz="1700" i="0">
                <a:latin typeface="Century Gothic" panose="020B0502020202020204" pitchFamily="34" charset="0"/>
              </a:rPr>
            </a:br>
            <a:r>
              <a:rPr lang="en-US" sz="3200" i="0">
                <a:latin typeface="Century Gothic" panose="020B0502020202020204" pitchFamily="34" charset="0"/>
              </a:rPr>
              <a:t>IMPLEMENTATION OF KEY SERVICES</a:t>
            </a:r>
          </a:p>
        </p:txBody>
      </p:sp>
    </p:spTree>
    <p:extLst>
      <p:ext uri="{BB962C8B-B14F-4D97-AF65-F5344CB8AC3E}">
        <p14:creationId xmlns:p14="http://schemas.microsoft.com/office/powerpoint/2010/main" val="222876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5503-FB46-4990-B227-7204D51D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i="0">
                <a:latin typeface="Century Gothic" panose="020B0502020202020204" pitchFamily="34" charset="0"/>
              </a:rPr>
              <a:t>PROOF OF CONCEPT ANALYSIS (CONTD)</a:t>
            </a:r>
            <a:br>
              <a:rPr lang="en-US" sz="2400" i="0">
                <a:latin typeface="Century Gothic" panose="020B0502020202020204" pitchFamily="34" charset="0"/>
              </a:rPr>
            </a:br>
            <a:br>
              <a:rPr lang="en-US" sz="2400" i="0">
                <a:latin typeface="Century Gothic" panose="020B0502020202020204" pitchFamily="34" charset="0"/>
              </a:rPr>
            </a:br>
            <a:r>
              <a:rPr lang="en-US" sz="3600" i="0">
                <a:latin typeface="Century Gothic" panose="020B0502020202020204" pitchFamily="34" charset="0"/>
              </a:rPr>
              <a:t>TIME STAMP TRACING</a:t>
            </a:r>
            <a:endParaRPr lang="en-US" i="0">
              <a:latin typeface="Century Gothic" panose="020B0502020202020204" pitchFamily="34" charset="0"/>
            </a:endParaRPr>
          </a:p>
        </p:txBody>
      </p:sp>
      <p:pic>
        <p:nvPicPr>
          <p:cNvPr id="4" name="Picture 4" descr="A picture containing holding, man, keyboard, white&#10;&#10;Description generated with very high confidence">
            <a:extLst>
              <a:ext uri="{FF2B5EF4-FFF2-40B4-BE49-F238E27FC236}">
                <a16:creationId xmlns:a16="http://schemas.microsoft.com/office/drawing/2014/main" id="{B15830CE-0B50-4F66-9FD3-A1B69F099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1" t="2208" r="17731" b="2208"/>
          <a:stretch/>
        </p:blipFill>
        <p:spPr>
          <a:xfrm>
            <a:off x="972054" y="2107232"/>
            <a:ext cx="10965254" cy="3448364"/>
          </a:xfrm>
        </p:spPr>
      </p:pic>
    </p:spTree>
    <p:extLst>
      <p:ext uri="{BB962C8B-B14F-4D97-AF65-F5344CB8AC3E}">
        <p14:creationId xmlns:p14="http://schemas.microsoft.com/office/powerpoint/2010/main" val="59688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C2D6-B7A1-4881-96D2-B9048FFA4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7" y="130638"/>
            <a:ext cx="4713487" cy="12844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700" i="0">
                <a:latin typeface="Century Gothic" panose="020B0502020202020204" pitchFamily="34" charset="0"/>
              </a:rPr>
              <a:t>PROOF OF CONCEPT ANALYSIS (CONTD)</a:t>
            </a:r>
            <a:br>
              <a:rPr lang="en-US" sz="1700" i="0">
                <a:latin typeface="Century Gothic" panose="020B0502020202020204" pitchFamily="34" charset="0"/>
              </a:rPr>
            </a:br>
            <a:br>
              <a:rPr lang="en-US" sz="1700" i="0">
                <a:latin typeface="Century Gothic" panose="020B0502020202020204" pitchFamily="34" charset="0"/>
              </a:rPr>
            </a:br>
            <a:r>
              <a:rPr lang="en-US" sz="4000" i="0">
                <a:latin typeface="Century Gothic" panose="020B0502020202020204" pitchFamily="34" charset="0"/>
              </a:rPr>
              <a:t>PROFILING</a:t>
            </a:r>
            <a:endParaRPr lang="en-US" sz="1700" i="0">
              <a:latin typeface="Century Gothic" panose="020B0502020202020204" pitchFamily="34" charset="0"/>
            </a:endParaRPr>
          </a:p>
        </p:txBody>
      </p:sp>
      <p:pic>
        <p:nvPicPr>
          <p:cNvPr id="4" name="Picture 4" descr="A circuit board&#10;&#10;Description generated with high confidence">
            <a:extLst>
              <a:ext uri="{FF2B5EF4-FFF2-40B4-BE49-F238E27FC236}">
                <a16:creationId xmlns:a16="http://schemas.microsoft.com/office/drawing/2014/main" id="{9B790AC8-0C2A-4C26-A84A-4844003E7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12655"/>
          <a:stretch/>
        </p:blipFill>
        <p:spPr>
          <a:xfrm>
            <a:off x="4580717" y="0"/>
            <a:ext cx="7537704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29B316-5DE3-4FF4-847D-D93D036C9A22}"/>
              </a:ext>
            </a:extLst>
          </p:cNvPr>
          <p:cNvSpPr txBox="1">
            <a:spLocks/>
          </p:cNvSpPr>
          <p:nvPr/>
        </p:nvSpPr>
        <p:spPr>
          <a:xfrm>
            <a:off x="161205" y="2830231"/>
            <a:ext cx="4315428" cy="23281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i="0">
                <a:latin typeface="Dubai"/>
              </a:rPr>
              <a:t>The process is almost evenly distributed on all cores</a:t>
            </a: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Dubai"/>
            </a:endParaRPr>
          </a:p>
          <a:p>
            <a:pPr algn="l"/>
            <a:r>
              <a:rPr lang="en-US" sz="2400" i="0">
                <a:latin typeface="Dubai"/>
              </a:rPr>
              <a:t>CPU – 1  :  26%</a:t>
            </a: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Dubai"/>
            </a:endParaRPr>
          </a:p>
          <a:p>
            <a:pPr algn="l"/>
            <a:r>
              <a:rPr lang="en-US" sz="2400" i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Dubai"/>
              </a:rPr>
              <a:t>CPU – 2 :  48 %</a:t>
            </a:r>
          </a:p>
          <a:p>
            <a:pPr algn="l"/>
            <a:r>
              <a:rPr lang="en-US" sz="2400" i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Dubai"/>
              </a:rPr>
              <a:t>CPU – 3 :  34 %</a:t>
            </a:r>
          </a:p>
          <a:p>
            <a:pPr algn="l"/>
            <a:r>
              <a:rPr lang="en-US" sz="2400" i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Dubai"/>
              </a:rPr>
              <a:t>CPU – 4 :  40 %</a:t>
            </a:r>
          </a:p>
          <a:p>
            <a:pPr algn="l"/>
            <a:endParaRPr lang="en-US" sz="2400" i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54820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88247-9327-4419-9119-1B825ED8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60078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i="0">
                <a:solidFill>
                  <a:schemeClr val="tx1"/>
                </a:solidFill>
                <a:latin typeface="Century Gothic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US" sz="6000" i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1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5546-125A-4077-B2D5-051C97A3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72" y="221877"/>
            <a:ext cx="10475864" cy="887505"/>
          </a:xfrm>
        </p:spPr>
        <p:txBody>
          <a:bodyPr>
            <a:normAutofit/>
          </a:bodyPr>
          <a:lstStyle/>
          <a:p>
            <a:r>
              <a:rPr lang="en-IN" sz="3200" i="0">
                <a:latin typeface="Century Gothic" panose="020B0502020202020204" pitchFamily="34" charset="0"/>
              </a:rPr>
              <a:t>CONTENTS</a:t>
            </a:r>
            <a:endParaRPr lang="en-US" sz="3200" i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C0881-CA5C-4D80-9D41-E2B56A140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898" y="1221441"/>
            <a:ext cx="6411924" cy="5080001"/>
          </a:xfrm>
        </p:spPr>
        <p:txBody>
          <a:bodyPr/>
          <a:lstStyle/>
          <a:p>
            <a:r>
              <a:rPr lang="en-IN"/>
              <a:t>INTRODUCTION</a:t>
            </a:r>
          </a:p>
          <a:p>
            <a:r>
              <a:rPr lang="en-IN"/>
              <a:t>FUNCTIONAL CAPABILITIES</a:t>
            </a:r>
          </a:p>
          <a:p>
            <a:r>
              <a:rPr lang="en-IN"/>
              <a:t>HARDWARE BLOCK DIAGRAM</a:t>
            </a:r>
          </a:p>
          <a:p>
            <a:r>
              <a:rPr lang="en-IN"/>
              <a:t>SOFTWARE BLOCK DIAGRAM</a:t>
            </a:r>
          </a:p>
          <a:p>
            <a:r>
              <a:rPr lang="en-IN"/>
              <a:t>FLOWCHART</a:t>
            </a:r>
          </a:p>
          <a:p>
            <a:r>
              <a:rPr lang="en-IN"/>
              <a:t>DATA FLOW DIAGRAM</a:t>
            </a:r>
          </a:p>
          <a:p>
            <a:r>
              <a:rPr lang="en-IN"/>
              <a:t>REAL TIME REQUIREMENTS</a:t>
            </a:r>
          </a:p>
          <a:p>
            <a:r>
              <a:rPr lang="en-IN"/>
              <a:t>PERFORMANCE REQUIREMENTS</a:t>
            </a:r>
          </a:p>
          <a:p>
            <a:r>
              <a:rPr lang="en-IN"/>
              <a:t>PROOF OF CONCEPT ANALYSIS</a:t>
            </a:r>
          </a:p>
          <a:p>
            <a:r>
              <a:rPr lang="en-IN"/>
              <a:t>DEMO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6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9F16-C730-468E-88A4-2184715D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>
                <a:latin typeface="Century Gothic" panose="020B0502020202020204" pitchFamily="34" charset="0"/>
              </a:rPr>
              <a:t>LESSONS LEARNT</a:t>
            </a:r>
            <a:endParaRPr lang="en-US" i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6BF1-3DB5-43C6-8D85-1FF19280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>
              <a:buFontTx/>
              <a:buChar char="-"/>
            </a:pPr>
            <a:r>
              <a:rPr lang="en-IN" sz="2400"/>
              <a:t>Gained significant knowledge about real-time scheduling and analysis.</a:t>
            </a:r>
            <a:endParaRPr lang="en-IN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indent="-305435">
              <a:buFontTx/>
              <a:buChar char="-"/>
            </a:pPr>
            <a:r>
              <a:rPr lang="en-IN" sz="2400"/>
              <a:t>Learnt to use the sequencer to schedule periodic tasks of varying priorities.</a:t>
            </a:r>
            <a:endParaRPr lang="en-IN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indent="-305435">
              <a:buFontTx/>
              <a:buChar char="-"/>
            </a:pPr>
            <a:r>
              <a:rPr lang="en-IN" sz="2400"/>
              <a:t>Gained a better understanding of OpenCV and its APIs.</a:t>
            </a:r>
            <a:endParaRPr lang="en-IN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indent="-305435">
              <a:buFontTx/>
              <a:buChar char="-"/>
            </a:pPr>
            <a:r>
              <a:rPr lang="en-IN" sz="2400"/>
              <a:t>Gained considerable experience in performing more complex image processing functions like contour detection.</a:t>
            </a:r>
            <a:endParaRPr lang="en-IN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marL="36830" indent="0">
              <a:buNone/>
            </a:pPr>
            <a:endParaRPr lang="en-IN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indent="-305435">
              <a:buFontTx/>
              <a:buChar char="-"/>
            </a:pP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</p:txBody>
      </p:sp>
    </p:spTree>
    <p:extLst>
      <p:ext uri="{BB962C8B-B14F-4D97-AF65-F5344CB8AC3E}">
        <p14:creationId xmlns:p14="http://schemas.microsoft.com/office/powerpoint/2010/main" val="176194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26102-BA07-4393-B09A-3E01E3DC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24" y="2923263"/>
            <a:ext cx="3420649" cy="703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i="0">
                <a:latin typeface="Century Gothic" panose="020B0502020202020204" pitchFamily="34" charset="0"/>
              </a:rPr>
              <a:t>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EEF7D-CCD4-4AA3-9EFB-F122958C1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4" r="2" b="2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4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CDD8E-589E-4AAF-9592-E7280F3A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r>
              <a:rPr lang="en-US" sz="4400" i="0">
                <a:solidFill>
                  <a:srgbClr val="FFFFFF"/>
                </a:solidFill>
                <a:latin typeface="Century Gothic" panose="020B0502020202020204" pitchFamily="34" charset="0"/>
              </a:rPr>
              <a:t>THANK YOU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17518EB-0D78-4E0A-BBBF-70BE5BCC7A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043" r="26102" b="1"/>
          <a:stretch/>
        </p:blipFill>
        <p:spPr bwMode="auto">
          <a:xfrm>
            <a:off x="4654286" y="-83691"/>
            <a:ext cx="7537714" cy="70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B54108-5B6D-47D8-8FDB-E268355E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300" i="0">
                <a:latin typeface="Century Gothic" panose="020B0502020202020204" pitchFamily="34" charset="0"/>
                <a:cs typeface="Calibri" panose="020F0502020204030204" pitchFamily="34" charset="0"/>
              </a:rPr>
              <a:t>INTRODUCTION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9C51D6-9862-4CD9-8573-F91E88E1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>
              <a:buFont typeface="Dubai" panose="020B0503030403030204" pitchFamily="34" charset="-78"/>
              <a:buChar char="&gt;"/>
            </a:pPr>
            <a:r>
              <a:rPr lang="en-US" b="1"/>
              <a:t>“TOUCH ME NOT” </a:t>
            </a:r>
            <a:r>
              <a:rPr lang="en-US"/>
              <a:t>is a real time gesture recognition tool which can detect and count number of raised fingers.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US"/>
              <a:t>With keeping in mind the present situation of COVID-19, the tool can fulfill the requirement of a touchless user interface.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US"/>
              <a:t>This tool can be used to create a touchless interface with any computer system with a camera capability and a screen.</a:t>
            </a:r>
          </a:p>
          <a:p>
            <a:pPr>
              <a:buFont typeface="Dubai" panose="020B0503030403030204" pitchFamily="34" charset="-78"/>
              <a:buChar char="&gt;"/>
            </a:pPr>
            <a:r>
              <a:rPr lang="en-US"/>
              <a:t>We have created a touchless feedback system for a restaurant as one of the applications for this system.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9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8994-A45A-48E6-A103-0354F2EF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101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i="0">
                <a:latin typeface="Century Gothic" panose="020B0502020202020204" pitchFamily="34" charset="0"/>
              </a:rPr>
              <a:t>FUNCTIONAL CAPABILITIES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2" y="609599"/>
            <a:ext cx="6889687" cy="5273675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33DCE8B-762F-43BC-960A-C88B4498D9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940763"/>
              </p:ext>
            </p:extLst>
          </p:nvPr>
        </p:nvGraphicFramePr>
        <p:xfrm>
          <a:off x="697790" y="669489"/>
          <a:ext cx="6737449" cy="5153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8188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3C097-5232-4CF0-98A4-D5C31145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43465"/>
            <a:ext cx="3847985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i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entury Gothic" panose="020B0502020202020204" pitchFamily="34" charset="0"/>
              </a:rPr>
              <a:t>HARDWARE BLOCK DIAGRAM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5F4BC-A855-4DD1-AE16-634DCF7FA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6" y="2247153"/>
            <a:ext cx="4086342" cy="3544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Dubai" panose="020B0503030403030204" pitchFamily="34" charset="-78"/>
              <a:buChar char="&gt;"/>
            </a:pPr>
            <a:r>
              <a:rPr lang="en-US" sz="2100"/>
              <a:t>Hardware Components:</a:t>
            </a:r>
            <a:endParaRPr lang="en-US" sz="21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marL="285750" indent="-285750" algn="l">
              <a:buFont typeface="Dubai" panose="020B0503030403030204" pitchFamily="34" charset="-78"/>
              <a:buChar char="&gt;"/>
            </a:pPr>
            <a:r>
              <a:rPr lang="en-US" sz="2100"/>
              <a:t>DC Power Supply (5V , 2A)</a:t>
            </a:r>
            <a:endParaRPr lang="en-US" sz="21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marL="285750" indent="-285750" algn="l">
              <a:buFont typeface="Dubai" panose="020B0503030403030204" pitchFamily="34" charset="-78"/>
              <a:buChar char="&gt;"/>
            </a:pPr>
            <a:r>
              <a:rPr lang="en-US" sz="2100"/>
              <a:t>Jetson Nano</a:t>
            </a:r>
            <a:endParaRPr lang="en-US" sz="21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marL="285750" indent="-285750" algn="l">
              <a:buFont typeface="Dubai" panose="020B0503030403030204" pitchFamily="34" charset="-78"/>
              <a:buChar char="&gt;"/>
            </a:pPr>
            <a:r>
              <a:rPr lang="en-US" sz="2100"/>
              <a:t>Logitech C270 Camera 12MP</a:t>
            </a:r>
            <a:endParaRPr lang="en-US" sz="21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marL="285750" indent="-285750" algn="l">
              <a:buFont typeface="Dubai" panose="020B0503030403030204" pitchFamily="34" charset="-78"/>
              <a:buChar char="&gt;"/>
            </a:pPr>
            <a:r>
              <a:rPr lang="en-US" sz="2100"/>
              <a:t>Monitor(HDMI)</a:t>
            </a:r>
            <a:endParaRPr lang="en-US" sz="21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/>
            </a:endParaRPr>
          </a:p>
          <a:p>
            <a:pPr algn="l"/>
            <a:endParaRPr lang="en-US" sz="1800"/>
          </a:p>
        </p:txBody>
      </p:sp>
      <p:pic>
        <p:nvPicPr>
          <p:cNvPr id="3" name="Picture 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5A72C7B-7991-4365-9431-00084A6D6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77" y="1280634"/>
            <a:ext cx="6633184" cy="4510565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BA7C94-DD57-4BE7-8804-717E0D0A6CA1}"/>
              </a:ext>
            </a:extLst>
          </p:cNvPr>
          <p:cNvSpPr txBox="1">
            <a:spLocks/>
          </p:cNvSpPr>
          <p:nvPr/>
        </p:nvSpPr>
        <p:spPr>
          <a:xfrm>
            <a:off x="285724" y="4415301"/>
            <a:ext cx="4088156" cy="19550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8178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6CD2E0-541C-4F42-A97E-5D2016DF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66" y="988754"/>
            <a:ext cx="4311139" cy="1039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i="0">
                <a:latin typeface="Century Gothic" panose="020B0502020202020204" pitchFamily="34" charset="0"/>
              </a:rPr>
              <a:t>SOFTWARE BLOCK DIAGRAM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4">
            <a:extLst>
              <a:ext uri="{FF2B5EF4-FFF2-40B4-BE49-F238E27FC236}">
                <a16:creationId xmlns:a16="http://schemas.microsoft.com/office/drawing/2014/main" id="{BF9CEA95-F6D0-4E18-9A44-C03F6852C95A}"/>
              </a:ext>
            </a:extLst>
          </p:cNvPr>
          <p:cNvSpPr txBox="1">
            <a:spLocks/>
          </p:cNvSpPr>
          <p:nvPr/>
        </p:nvSpPr>
        <p:spPr>
          <a:xfrm>
            <a:off x="739431" y="2755623"/>
            <a:ext cx="3649689" cy="35080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sz="4200"/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C79ABB63-947F-4EC4-8191-70624758F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880" y="2951036"/>
            <a:ext cx="3819828" cy="2802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/>
              <a:t>Software Components:</a:t>
            </a:r>
          </a:p>
          <a:p>
            <a:pPr marL="342900" indent="-342900" algn="l">
              <a:buFontTx/>
              <a:buChar char="-"/>
            </a:pPr>
            <a:r>
              <a:rPr lang="en-US" sz="2400"/>
              <a:t>Linux4Tegra (OS)</a:t>
            </a:r>
          </a:p>
          <a:p>
            <a:pPr marL="342900" indent="-342900" algn="l">
              <a:buFontTx/>
              <a:buChar char="-"/>
            </a:pPr>
            <a:r>
              <a:rPr lang="en-US" sz="2400"/>
              <a:t>OpenCV</a:t>
            </a:r>
          </a:p>
          <a:p>
            <a:pPr marL="342900" indent="-342900" algn="l">
              <a:buFontTx/>
              <a:buChar char="-"/>
            </a:pPr>
            <a:endParaRPr lang="en-US" sz="2400"/>
          </a:p>
          <a:p>
            <a:pPr algn="l"/>
            <a:r>
              <a:rPr lang="en-US" sz="240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960A9-6FEA-436F-B09C-87F467F82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46" y="1168541"/>
            <a:ext cx="7313377" cy="40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0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046EB-41C7-4F26-B3E4-A4A19022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i="0">
                <a:latin typeface="Century Gothic" panose="020B0502020202020204" pitchFamily="34" charset="0"/>
              </a:rPr>
              <a:t>FLOWCHART</a:t>
            </a:r>
          </a:p>
        </p:txBody>
      </p:sp>
      <p:sp>
        <p:nvSpPr>
          <p:cNvPr id="4105" name="Content Placeholder 4101">
            <a:extLst>
              <a:ext uri="{FF2B5EF4-FFF2-40B4-BE49-F238E27FC236}">
                <a16:creationId xmlns:a16="http://schemas.microsoft.com/office/drawing/2014/main" id="{8F7E1110-9700-4CE6-87D4-03D3EB1D1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737" y="2053810"/>
            <a:ext cx="4097336" cy="4453896"/>
          </a:xfrm>
        </p:spPr>
        <p:txBody>
          <a:bodyPr>
            <a:normAutofit fontScale="85000" lnSpcReduction="10000"/>
          </a:bodyPr>
          <a:lstStyle/>
          <a:p>
            <a:pPr indent="-305435" fontAlgn="base">
              <a:lnSpc>
                <a:spcPct val="100000"/>
              </a:lnSpc>
              <a:buFont typeface="Dubai" panose="020B0503030403030204" pitchFamily="34" charset="-78"/>
              <a:buChar char="&gt;"/>
            </a:pPr>
            <a:r>
              <a:rPr lang="en-US" sz="2400">
                <a:effectLst/>
              </a:rPr>
              <a:t>The scheduler schedules 2 tasks based on their periods.</a:t>
            </a: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cs typeface="Dubai"/>
            </a:endParaRPr>
          </a:p>
          <a:p>
            <a:pPr indent="-305435" fontAlgn="base">
              <a:lnSpc>
                <a:spcPct val="100000"/>
              </a:lnSpc>
              <a:buFont typeface="Dubai" panose="020B0503030403030204" pitchFamily="34" charset="-78"/>
              <a:buChar char="&gt;"/>
            </a:pPr>
            <a:r>
              <a:rPr lang="en-US" sz="2400">
                <a:effectLst/>
              </a:rPr>
              <a:t>The camera task captures the image, performs detection algorithm</a:t>
            </a: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cs typeface="Dubai"/>
            </a:endParaRPr>
          </a:p>
          <a:p>
            <a:pPr indent="-305435" fontAlgn="base">
              <a:lnSpc>
                <a:spcPct val="100000"/>
              </a:lnSpc>
              <a:buFont typeface="Dubai" panose="020B0503030403030204" pitchFamily="34" charset="-78"/>
              <a:buChar char="&gt;"/>
            </a:pPr>
            <a:r>
              <a:rPr lang="en-US" sz="2400">
                <a:effectLst/>
              </a:rPr>
              <a:t>The Camera task communicates the option selected by the user to the UI task.</a:t>
            </a: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cs typeface="Dubai"/>
            </a:endParaRPr>
          </a:p>
          <a:p>
            <a:pPr indent="-305435" fontAlgn="base">
              <a:lnSpc>
                <a:spcPct val="100000"/>
              </a:lnSpc>
              <a:buFont typeface="Dubai" panose="020B0503030403030204" pitchFamily="34" charset="-78"/>
              <a:buChar char="&gt;"/>
            </a:pPr>
            <a:r>
              <a:rPr lang="en-US" sz="2400">
                <a:effectLst/>
              </a:rPr>
              <a:t>The Logger task logs all these events and information captured and sent</a:t>
            </a:r>
            <a:endParaRPr lang="en-US" sz="2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cs typeface="Dubai"/>
            </a:endParaRPr>
          </a:p>
          <a:p>
            <a:pPr indent="-305435" fontAlgn="base">
              <a:lnSpc>
                <a:spcPct val="100000"/>
              </a:lnSpc>
              <a:buFont typeface="Dubai" panose="020B0503030403030204" pitchFamily="34" charset="-78"/>
              <a:buChar char="&gt;"/>
            </a:pPr>
            <a:r>
              <a:rPr lang="en-US" sz="2400">
                <a:effectLst/>
              </a:rPr>
              <a:t>The Display task moves on to another display</a:t>
            </a:r>
            <a:r>
              <a:rPr lang="en-US" sz="1500">
                <a:effectLst/>
              </a:rPr>
              <a:t>.</a:t>
            </a:r>
            <a:endParaRPr lang="en-US" sz="15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cs typeface="Dubai"/>
            </a:endParaRPr>
          </a:p>
          <a:p>
            <a:pPr indent="-305435">
              <a:lnSpc>
                <a:spcPct val="100000"/>
              </a:lnSpc>
            </a:pPr>
            <a:endParaRPr lang="en-US" sz="15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Dubai" panose="02040603050505030304"/>
            </a:endParaRPr>
          </a:p>
        </p:txBody>
      </p:sp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DDD32033-B71F-4050-A80C-0F797C21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80" y="461496"/>
            <a:ext cx="6918687" cy="57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A023D-3BB4-412F-BCCA-82A16EB9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12" y="201380"/>
            <a:ext cx="5343526" cy="1599673"/>
          </a:xfrm>
        </p:spPr>
        <p:txBody>
          <a:bodyPr>
            <a:normAutofit/>
          </a:bodyPr>
          <a:lstStyle/>
          <a:p>
            <a:pPr algn="l"/>
            <a:r>
              <a:rPr lang="en-US" sz="3600" i="0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  <a:latin typeface="Century Gothic"/>
              </a:rPr>
              <a:t>DATA FLOW DIAGRAM</a:t>
            </a:r>
            <a:endParaRPr lang="en-US" sz="3600" dirty="0">
              <a:latin typeface="Century Gothic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D183C6-9164-42DD-935A-1191738F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0" y="201380"/>
            <a:ext cx="3748088" cy="64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D1FE8-F0B4-4C13-B321-446B03A7B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060" y="2300537"/>
            <a:ext cx="2219287" cy="24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8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2013-68D2-4D14-BC3C-743DDE56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3300" i="0">
                <a:latin typeface="Century Gothic" panose="020B0502020202020204" pitchFamily="34" charset="0"/>
              </a:rPr>
              <a:t>REAL-TIME REQUIREMENTS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F2830EF-5A70-45BA-B3AA-BE56A7026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3830279"/>
              </p:ext>
            </p:extLst>
          </p:nvPr>
        </p:nvGraphicFramePr>
        <p:xfrm>
          <a:off x="4668372" y="527713"/>
          <a:ext cx="7039384" cy="5798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78019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041"/>
      </a:dk2>
      <a:lt2>
        <a:srgbClr val="E2E8E3"/>
      </a:lt2>
      <a:accent1>
        <a:srgbClr val="C34DA7"/>
      </a:accent1>
      <a:accent2>
        <a:srgbClr val="9C3BB1"/>
      </a:accent2>
      <a:accent3>
        <a:srgbClr val="7D4DC3"/>
      </a:accent3>
      <a:accent4>
        <a:srgbClr val="5051BA"/>
      </a:accent4>
      <a:accent5>
        <a:srgbClr val="4D7FC3"/>
      </a:accent5>
      <a:accent6>
        <a:srgbClr val="3B9FB1"/>
      </a:accent6>
      <a:hlink>
        <a:srgbClr val="5875C7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CB47419D1B2A4BA279E2647BC28F63" ma:contentTypeVersion="4" ma:contentTypeDescription="Create a new document." ma:contentTypeScope="" ma:versionID="76fc4b5790f058815a361278c9199564">
  <xsd:schema xmlns:xsd="http://www.w3.org/2001/XMLSchema" xmlns:xs="http://www.w3.org/2001/XMLSchema" xmlns:p="http://schemas.microsoft.com/office/2006/metadata/properties" xmlns:ns3="89261e19-010d-455a-be39-da55a2c16471" targetNamespace="http://schemas.microsoft.com/office/2006/metadata/properties" ma:root="true" ma:fieldsID="272c488988fa1b5a496afd5036e3581f" ns3:_="">
    <xsd:import namespace="89261e19-010d-455a-be39-da55a2c164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61e19-010d-455a-be39-da55a2c164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4DC0EB-E015-4A97-8302-535BBCE2B9F5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89261e19-010d-455a-be39-da55a2c1647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2207688-4598-476C-9FD1-EF48081622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909EC2-2F94-47A0-9BDF-092EEC86B9AD}">
  <ds:schemaRefs>
    <ds:schemaRef ds:uri="89261e19-010d-455a-be39-da55a2c164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Office PowerPoint</Application>
  <PresentationFormat>Widescreen</PresentationFormat>
  <Paragraphs>164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Century Gothic</vt:lpstr>
      <vt:lpstr>Dubai</vt:lpstr>
      <vt:lpstr>Georgia Pro</vt:lpstr>
      <vt:lpstr>Wingdings</vt:lpstr>
      <vt:lpstr>Wingdings 2</vt:lpstr>
      <vt:lpstr>SlateVTI</vt:lpstr>
      <vt:lpstr>TOUCH ME NOT</vt:lpstr>
      <vt:lpstr>CONTENTS</vt:lpstr>
      <vt:lpstr>INTRODUCTION</vt:lpstr>
      <vt:lpstr>FUNCTIONAL CAPABILITIES</vt:lpstr>
      <vt:lpstr>HARDWARE BLOCK DIAGRAM</vt:lpstr>
      <vt:lpstr>SOFTWARE BLOCK DIAGRAM</vt:lpstr>
      <vt:lpstr>FLOWCHART</vt:lpstr>
      <vt:lpstr>DATA FLOW DIAGRAM</vt:lpstr>
      <vt:lpstr>REAL-TIME REQUIREMENTS</vt:lpstr>
      <vt:lpstr>WCET OF SERVICES</vt:lpstr>
      <vt:lpstr>CHEDDAR ANALYSIS</vt:lpstr>
      <vt:lpstr>PERFORMANCE REQUIREMENTS</vt:lpstr>
      <vt:lpstr>TESTING AND SDLC – AGILE MODEL</vt:lpstr>
      <vt:lpstr>PROOF OF CONCEPT ANALYSIS  </vt:lpstr>
      <vt:lpstr>PROOF OF CONCEPT ANALYSIS (CONTD)  IMPLEMENTATION OF KEY SERVICES</vt:lpstr>
      <vt:lpstr>PowerPoint Presentation</vt:lpstr>
      <vt:lpstr>PROOF OF CONCEPT ANALYSIS (CONTD)  TIME STAMP TRACING</vt:lpstr>
      <vt:lpstr>PROOF OF CONCEPT ANALYSIS (CONTD)  PROFILING</vt:lpstr>
      <vt:lpstr>DEMO</vt:lpstr>
      <vt:lpstr>LESSONS LEARNT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 ME NOT</dc:title>
  <dc:creator>Madhumitha Tolakanahalli Pradeep</dc:creator>
  <cp:lastModifiedBy>Madhumitha Tolakanahalli Pradeep</cp:lastModifiedBy>
  <cp:revision>2</cp:revision>
  <dcterms:created xsi:type="dcterms:W3CDTF">2020-05-02T05:36:14Z</dcterms:created>
  <dcterms:modified xsi:type="dcterms:W3CDTF">2020-05-03T05:25:33Z</dcterms:modified>
</cp:coreProperties>
</file>